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918400" cy="43891200"/>
  <p:notesSz cx="6858000" cy="9144000"/>
  <p:defaultTextStyle>
    <a:defPPr>
      <a:defRPr lang="en-US"/>
    </a:defPPr>
    <a:lvl1pPr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935163" indent="-1531938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870325" indent="-3063875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807075" indent="-4597400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743825" indent="-6129338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540" autoAdjust="0"/>
    <p:restoredTop sz="93581" autoAdjust="0"/>
  </p:normalViewPr>
  <p:slideViewPr>
    <p:cSldViewPr>
      <p:cViewPr varScale="1">
        <p:scale>
          <a:sx n="12" d="100"/>
          <a:sy n="12" d="100"/>
        </p:scale>
        <p:origin x="2568" y="90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CBA005-F377-4AE2-8343-B65D35AAFE2D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878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6C8148C-56BA-4D73-BB7D-FC8F55D40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036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35163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87032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0707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74382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681301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61756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55382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49008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BD058-6688-460D-9142-48E10152A4AF}" type="slidenum">
              <a:rPr lang="en-AU" altLang="en-US" sz="120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AU" altLang="en-US" sz="12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16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1" y="13634725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3" y="24871680"/>
            <a:ext cx="23042881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3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72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4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81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617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5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9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E30C-DFB1-4C79-9E92-D3814BA875EB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B24A-BC7A-45C6-8D74-AEB815E3B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19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7802-E6F9-4063-8D79-125F60BB70DF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E5BD-9B55-4EB1-9B53-64A073EFC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7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235390" y="9845048"/>
            <a:ext cx="31106743" cy="2097125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2" y="9845048"/>
            <a:ext cx="92771598" cy="2097125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34C5-E4F4-476A-9E3A-0A6C9C304C0D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DF47-7402-405C-8D0A-181464DE2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2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0FB7-1241-42FD-8B61-A34F507154EA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6F3F1-33ED-4526-A010-211B191CE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8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8" y="28204163"/>
            <a:ext cx="27980640" cy="8717280"/>
          </a:xfrm>
        </p:spPr>
        <p:txBody>
          <a:bodyPr anchor="t"/>
          <a:lstStyle>
            <a:lvl1pPr algn="l">
              <a:defRPr sz="1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8" y="18602968"/>
            <a:ext cx="27980640" cy="9601197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362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7252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0878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4504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813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61756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5382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9008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68E8-B4A9-421C-ACF6-2C04BFA25FD4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6E88F-B930-426B-81C2-97B68FAF9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7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8"/>
            <a:ext cx="14538960" cy="2896616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8"/>
            <a:ext cx="14538960" cy="2896616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CDAF-04D0-401F-AAAF-B71A56A889CD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5B7F2-5A59-4C76-8380-6573ED61F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1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6"/>
            <a:ext cx="14544678" cy="409447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6260" indent="0">
              <a:buNone/>
              <a:defRPr sz="8500" b="1"/>
            </a:lvl2pPr>
            <a:lvl3pPr marL="3872521" indent="0">
              <a:buNone/>
              <a:defRPr sz="7600" b="1"/>
            </a:lvl3pPr>
            <a:lvl4pPr marL="5808781" indent="0">
              <a:buNone/>
              <a:defRPr sz="6800" b="1"/>
            </a:lvl4pPr>
            <a:lvl5pPr marL="7745041" indent="0">
              <a:buNone/>
              <a:defRPr sz="6800" b="1"/>
            </a:lvl5pPr>
            <a:lvl6pPr marL="9681301" indent="0">
              <a:buNone/>
              <a:defRPr sz="6800" b="1"/>
            </a:lvl6pPr>
            <a:lvl7pPr marL="11617562" indent="0">
              <a:buNone/>
              <a:defRPr sz="6800" b="1"/>
            </a:lvl7pPr>
            <a:lvl8pPr marL="13553822" indent="0">
              <a:buNone/>
              <a:defRPr sz="6800" b="1"/>
            </a:lvl8pPr>
            <a:lvl9pPr marL="15490082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2"/>
            <a:ext cx="14544678" cy="25288244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4" y="9824726"/>
            <a:ext cx="14550390" cy="409447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6260" indent="0">
              <a:buNone/>
              <a:defRPr sz="8500" b="1"/>
            </a:lvl2pPr>
            <a:lvl3pPr marL="3872521" indent="0">
              <a:buNone/>
              <a:defRPr sz="7600" b="1"/>
            </a:lvl3pPr>
            <a:lvl4pPr marL="5808781" indent="0">
              <a:buNone/>
              <a:defRPr sz="6800" b="1"/>
            </a:lvl4pPr>
            <a:lvl5pPr marL="7745041" indent="0">
              <a:buNone/>
              <a:defRPr sz="6800" b="1"/>
            </a:lvl5pPr>
            <a:lvl6pPr marL="9681301" indent="0">
              <a:buNone/>
              <a:defRPr sz="6800" b="1"/>
            </a:lvl6pPr>
            <a:lvl7pPr marL="11617562" indent="0">
              <a:buNone/>
              <a:defRPr sz="6800" b="1"/>
            </a:lvl7pPr>
            <a:lvl8pPr marL="13553822" indent="0">
              <a:buNone/>
              <a:defRPr sz="6800" b="1"/>
            </a:lvl8pPr>
            <a:lvl9pPr marL="15490082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4" y="13919202"/>
            <a:ext cx="14550390" cy="25288244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7A7D-C81A-4996-A785-15A4D80E5D83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1100A-C709-462A-9987-E2758FE96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4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93B5-2B39-4FC8-B10D-26154BC737DF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6725C-C3FC-45C5-A251-0EEB651FB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0BB27-2DDC-42A1-ACD8-9A47CC20AD36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040A-D488-4FE6-A34C-B21ABABFF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54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1747520"/>
            <a:ext cx="10829927" cy="7437120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1747525"/>
            <a:ext cx="18402299" cy="37459923"/>
          </a:xfrm>
        </p:spPr>
        <p:txBody>
          <a:bodyPr/>
          <a:lstStyle>
            <a:lvl1pPr>
              <a:defRPr sz="13600"/>
            </a:lvl1pPr>
            <a:lvl2pPr>
              <a:defRPr sz="11800"/>
            </a:lvl2pPr>
            <a:lvl3pPr>
              <a:defRPr sz="101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7" y="9184645"/>
            <a:ext cx="10829927" cy="30022803"/>
          </a:xfrm>
        </p:spPr>
        <p:txBody>
          <a:bodyPr/>
          <a:lstStyle>
            <a:lvl1pPr marL="0" indent="0">
              <a:buNone/>
              <a:defRPr sz="5900"/>
            </a:lvl1pPr>
            <a:lvl2pPr marL="1936260" indent="0">
              <a:buNone/>
              <a:defRPr sz="5100"/>
            </a:lvl2pPr>
            <a:lvl3pPr marL="3872521" indent="0">
              <a:buNone/>
              <a:defRPr sz="4200"/>
            </a:lvl3pPr>
            <a:lvl4pPr marL="5808781" indent="0">
              <a:buNone/>
              <a:defRPr sz="3800"/>
            </a:lvl4pPr>
            <a:lvl5pPr marL="7745041" indent="0">
              <a:buNone/>
              <a:defRPr sz="3800"/>
            </a:lvl5pPr>
            <a:lvl6pPr marL="9681301" indent="0">
              <a:buNone/>
              <a:defRPr sz="3800"/>
            </a:lvl6pPr>
            <a:lvl7pPr marL="11617562" indent="0">
              <a:buNone/>
              <a:defRPr sz="3800"/>
            </a:lvl7pPr>
            <a:lvl8pPr marL="13553822" indent="0">
              <a:buNone/>
              <a:defRPr sz="3800"/>
            </a:lvl8pPr>
            <a:lvl9pPr marL="15490082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09F4-1FC3-4287-943C-9B479B1C0F56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41A0A-1C7F-44FB-BD60-E7368ADD8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8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8" y="30723842"/>
            <a:ext cx="19751040" cy="3627123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8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3600"/>
            </a:lvl1pPr>
            <a:lvl2pPr marL="1936260" indent="0">
              <a:buNone/>
              <a:defRPr sz="11800"/>
            </a:lvl2pPr>
            <a:lvl3pPr marL="3872521" indent="0">
              <a:buNone/>
              <a:defRPr sz="10100"/>
            </a:lvl3pPr>
            <a:lvl4pPr marL="5808781" indent="0">
              <a:buNone/>
              <a:defRPr sz="8500"/>
            </a:lvl4pPr>
            <a:lvl5pPr marL="7745041" indent="0">
              <a:buNone/>
              <a:defRPr sz="8500"/>
            </a:lvl5pPr>
            <a:lvl6pPr marL="9681301" indent="0">
              <a:buNone/>
              <a:defRPr sz="8500"/>
            </a:lvl6pPr>
            <a:lvl7pPr marL="11617562" indent="0">
              <a:buNone/>
              <a:defRPr sz="8500"/>
            </a:lvl7pPr>
            <a:lvl8pPr marL="13553822" indent="0">
              <a:buNone/>
              <a:defRPr sz="8500"/>
            </a:lvl8pPr>
            <a:lvl9pPr marL="15490082" indent="0">
              <a:buNone/>
              <a:defRPr sz="8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8" y="34350965"/>
            <a:ext cx="19751040" cy="5151117"/>
          </a:xfrm>
        </p:spPr>
        <p:txBody>
          <a:bodyPr/>
          <a:lstStyle>
            <a:lvl1pPr marL="0" indent="0">
              <a:buNone/>
              <a:defRPr sz="5900"/>
            </a:lvl1pPr>
            <a:lvl2pPr marL="1936260" indent="0">
              <a:buNone/>
              <a:defRPr sz="5100"/>
            </a:lvl2pPr>
            <a:lvl3pPr marL="3872521" indent="0">
              <a:buNone/>
              <a:defRPr sz="4200"/>
            </a:lvl3pPr>
            <a:lvl4pPr marL="5808781" indent="0">
              <a:buNone/>
              <a:defRPr sz="3800"/>
            </a:lvl4pPr>
            <a:lvl5pPr marL="7745041" indent="0">
              <a:buNone/>
              <a:defRPr sz="3800"/>
            </a:lvl5pPr>
            <a:lvl6pPr marL="9681301" indent="0">
              <a:buNone/>
              <a:defRPr sz="3800"/>
            </a:lvl6pPr>
            <a:lvl7pPr marL="11617562" indent="0">
              <a:buNone/>
              <a:defRPr sz="3800"/>
            </a:lvl7pPr>
            <a:lvl8pPr marL="13553822" indent="0">
              <a:buNone/>
              <a:defRPr sz="3800"/>
            </a:lvl8pPr>
            <a:lvl9pPr marL="15490082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4D03-6988-417F-A7CC-C9F10A8C9D73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ECB63-C1BA-4FFD-88A0-AE7FCD7C1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1758950"/>
            <a:ext cx="2962592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10240963"/>
            <a:ext cx="29625925" cy="289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7252" tIns="193626" rIns="387252" bIns="193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40681275"/>
            <a:ext cx="7680325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50960B5-459A-4C63-BEBD-D5788576A666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5850" y="40681275"/>
            <a:ext cx="10426700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40681275"/>
            <a:ext cx="7680325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EF44341-2F0E-46E9-BDFA-C4C08F765F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70325" rtl="0" eaLnBrk="0" fontAlgn="base" hangingPunct="0">
        <a:spcBef>
          <a:spcPct val="0"/>
        </a:spcBef>
        <a:spcAft>
          <a:spcPct val="0"/>
        </a:spcAft>
        <a:defRPr sz="18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2pPr>
      <a:lvl3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3pPr>
      <a:lvl4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4pPr>
      <a:lvl5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5pPr>
      <a:lvl6pPr marL="403388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6pPr>
      <a:lvl7pPr marL="806775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7pPr>
      <a:lvl8pPr marL="1210163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8pPr>
      <a:lvl9pPr marL="1613550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9pPr>
    </p:titleStyle>
    <p:bodyStyle>
      <a:lvl1pPr marL="1450975" indent="-1450975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6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838" indent="-1209675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40288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75450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10613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943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8569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2195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21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6260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7252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878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504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8130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1756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5382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9008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42"/>
          <p:cNvCxnSpPr/>
          <p:nvPr/>
        </p:nvCxnSpPr>
        <p:spPr>
          <a:xfrm flipV="1">
            <a:off x="1" y="261258"/>
            <a:ext cx="32918400" cy="101600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42"/>
          <p:cNvCxnSpPr/>
          <p:nvPr/>
        </p:nvCxnSpPr>
        <p:spPr>
          <a:xfrm rot="16200000" flipV="1">
            <a:off x="-21532284" y="21912951"/>
            <a:ext cx="43891200" cy="65316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49413" y="0"/>
            <a:ext cx="31268987" cy="5994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45966" tIns="377587" rIns="445966" bIns="445966" anchor="ctr"/>
          <a:lstStyle/>
          <a:p>
            <a:pPr marL="1510347" defTabSz="3872521" fontAlgn="auto">
              <a:lnSpc>
                <a:spcPct val="95000"/>
              </a:lnSpc>
              <a:spcBef>
                <a:spcPts val="826"/>
              </a:spcBef>
              <a:spcAft>
                <a:spcPts val="0"/>
              </a:spcAft>
              <a:defRPr/>
            </a:pPr>
            <a:endParaRPr lang="en-US" b="1" cap="small" dirty="0">
              <a:solidFill>
                <a:schemeClr val="bg1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2053" name="Rectangle 31"/>
          <p:cNvSpPr>
            <a:spLocks noChangeArrowheads="1"/>
          </p:cNvSpPr>
          <p:nvPr/>
        </p:nvSpPr>
        <p:spPr bwMode="auto">
          <a:xfrm>
            <a:off x="0" y="0"/>
            <a:ext cx="32918400" cy="43891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515" tIns="37760" rIns="75515" bIns="3776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2054" name="TextBox 38"/>
          <p:cNvSpPr txBox="1">
            <a:spLocks noChangeArrowheads="1"/>
          </p:cNvSpPr>
          <p:nvPr/>
        </p:nvSpPr>
        <p:spPr bwMode="auto">
          <a:xfrm flipH="1">
            <a:off x="4278313" y="41965563"/>
            <a:ext cx="22860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515" tIns="37760" rIns="75515" bIns="3776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600"/>
              <a:t> </a:t>
            </a:r>
          </a:p>
        </p:txBody>
      </p:sp>
      <p:cxnSp>
        <p:nvCxnSpPr>
          <p:cNvPr id="28" name="Straight Connector 42"/>
          <p:cNvCxnSpPr/>
          <p:nvPr/>
        </p:nvCxnSpPr>
        <p:spPr>
          <a:xfrm rot="10800000">
            <a:off x="1" y="43499315"/>
            <a:ext cx="32918400" cy="2119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rot="5400000">
            <a:off x="10548768" y="21912437"/>
            <a:ext cx="43891200" cy="66333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1295406" y="12649204"/>
            <a:ext cx="7299960" cy="7264403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1219204" y="31089600"/>
            <a:ext cx="7284720" cy="128016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49" name="Rectangle 57"/>
          <p:cNvSpPr>
            <a:spLocks noChangeArrowheads="1"/>
          </p:cNvSpPr>
          <p:nvPr/>
        </p:nvSpPr>
        <p:spPr bwMode="auto">
          <a:xfrm>
            <a:off x="1295405" y="22555200"/>
            <a:ext cx="7208520" cy="54864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758825" y="717550"/>
            <a:ext cx="31427738" cy="822325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97312" tIns="0" rIns="297312" bIns="297312"/>
          <a:lstStyle/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Cognitive Fusion Mediates the Impact of 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Stigma on Well-being in Adults 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Living with MS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1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Amy House, PhD, </a:t>
            </a: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1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Abbey Valvano, PhD, </a:t>
            </a: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1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Lauren Penwell-Waines, PhD, 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2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Rebecca Rahn, PA, </a:t>
            </a: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2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Suzanne Smith, MD, &amp; </a:t>
            </a:r>
            <a:r>
              <a:rPr lang="en-GB" sz="48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1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Lara </a:t>
            </a:r>
            <a:r>
              <a:rPr lang="en-GB" sz="4800" b="1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Stepleman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, PhD 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2800" b="1" baseline="30000" dirty="0">
              <a:solidFill>
                <a:schemeClr val="tx2">
                  <a:lumMod val="75000"/>
                </a:schemeClr>
              </a:solidFill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1</a:t>
            </a:r>
            <a:r>
              <a:rPr lang="en-GB" sz="42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Department of Psychiatry and Health </a:t>
            </a:r>
            <a:r>
              <a:rPr lang="en-GB" sz="4200" b="1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Behavior</a:t>
            </a:r>
            <a:r>
              <a:rPr lang="en-GB" sz="42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, </a:t>
            </a:r>
            <a:r>
              <a:rPr lang="en-GB" sz="4200" b="1" baseline="300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2</a:t>
            </a:r>
            <a:r>
              <a:rPr lang="en-GB" sz="42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ＭＳ Ｐゴシック" charset="-128"/>
              </a:rPr>
              <a:t>Department of Neurology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6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24414484" y="30073600"/>
            <a:ext cx="7299960" cy="128016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2062" name="TextBox 47"/>
          <p:cNvSpPr txBox="1">
            <a:spLocks noChangeArrowheads="1"/>
          </p:cNvSpPr>
          <p:nvPr/>
        </p:nvSpPr>
        <p:spPr bwMode="auto">
          <a:xfrm>
            <a:off x="1219200" y="23275925"/>
            <a:ext cx="10668000" cy="1465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53" tIns="61378" rIns="122753" bIns="613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32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Procedure: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Patients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Augusta MS Center completed surveys  containing the measures listed below during their medical appointments.</a:t>
            </a: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32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Measures:</a:t>
            </a:r>
          </a:p>
          <a:p>
            <a:pPr marL="520700" indent="-5207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Demographic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Questionnaire (author-derived)</a:t>
            </a:r>
          </a:p>
          <a:p>
            <a:pPr marL="520700" indent="-5207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MS-Related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Stigma Scale (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adapted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another illness-related stigma scale, Reece, 2003)</a:t>
            </a:r>
          </a:p>
          <a:p>
            <a:pPr marL="520700" indent="-5207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Cognitive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Fusion Questionnaire 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(13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item version, </a:t>
            </a:r>
            <a:r>
              <a:rPr lang="en-US" altLang="en-US" sz="32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Gillanders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2014)</a:t>
            </a:r>
          </a:p>
          <a:p>
            <a:pPr marL="520700" indent="-5207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Hospital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Anxiety and Depression Scale 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Zigmond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</a:t>
            </a:r>
            <a:r>
              <a:rPr lang="en-US" altLang="en-US" sz="32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Snaith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1983)</a:t>
            </a:r>
          </a:p>
          <a:p>
            <a:pPr marL="520700" indent="-5207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Leeds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MS Quality of Life Scale (</a:t>
            </a:r>
            <a:r>
              <a:rPr lang="en-US" altLang="en-US" sz="32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MSQoL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Ford et al., 2001)</a:t>
            </a: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32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Participant demographics: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128 persons living with MS</a:t>
            </a:r>
            <a:r>
              <a:rPr lang="en-US" alt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Gender</a:t>
            </a:r>
            <a:r>
              <a:rPr lang="en-US" alt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85% female, 15% male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Race: 55% White, 39% Black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Mean 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age: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45.5 years (SD = 10.75)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MS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type: 73% Relapsing-Remitting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Mean </a:t>
            </a:r>
            <a:r>
              <a:rPr lang="en-US" alt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time since diagnosis: 10.2 years (SD = 7.41</a:t>
            </a:r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None/>
            </a:pPr>
            <a:r>
              <a:rPr lang="en-US" altLang="en-US" sz="32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Analytic Strategy: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Mediation </a:t>
            </a:r>
            <a:r>
              <a: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analyses were tested using the bootstrapping method with bias-corrected confidence 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estimates. </a:t>
            </a:r>
            <a:r>
              <a:rPr lang="en-CA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present study, the 95% confidence interval </a:t>
            </a:r>
            <a:r>
              <a:rPr lang="en-CA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en-CA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indirect effects was obtained with 5000 bootstrap </a:t>
            </a:r>
            <a:r>
              <a:rPr lang="en-CA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resamples. </a:t>
            </a:r>
            <a:endParaRPr lang="en-US" altLang="en-US" sz="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1" name="Text Box 162"/>
          <p:cNvSpPr txBox="1">
            <a:spLocks noChangeArrowheads="1"/>
          </p:cNvSpPr>
          <p:nvPr/>
        </p:nvSpPr>
        <p:spPr bwMode="auto">
          <a:xfrm>
            <a:off x="912813" y="9669463"/>
            <a:ext cx="10333037" cy="846137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Background</a:t>
            </a:r>
          </a:p>
        </p:txBody>
      </p:sp>
      <p:sp>
        <p:nvSpPr>
          <p:cNvPr id="65" name="Text Box 162"/>
          <p:cNvSpPr txBox="1">
            <a:spLocks noChangeArrowheads="1"/>
          </p:cNvSpPr>
          <p:nvPr/>
        </p:nvSpPr>
        <p:spPr bwMode="auto">
          <a:xfrm>
            <a:off x="989013" y="22318663"/>
            <a:ext cx="10333037" cy="779462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Method</a:t>
            </a:r>
          </a:p>
        </p:txBody>
      </p:sp>
      <p:sp>
        <p:nvSpPr>
          <p:cNvPr id="68" name="Text Box 162"/>
          <p:cNvSpPr txBox="1">
            <a:spLocks noChangeArrowheads="1"/>
          </p:cNvSpPr>
          <p:nvPr/>
        </p:nvSpPr>
        <p:spPr bwMode="auto">
          <a:xfrm>
            <a:off x="14401800" y="34694813"/>
            <a:ext cx="16002000" cy="744537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Conclusions</a:t>
            </a:r>
          </a:p>
        </p:txBody>
      </p:sp>
      <p:sp>
        <p:nvSpPr>
          <p:cNvPr id="2066" name="TextBox 51"/>
          <p:cNvSpPr txBox="1">
            <a:spLocks noChangeArrowheads="1"/>
          </p:cNvSpPr>
          <p:nvPr/>
        </p:nvSpPr>
        <p:spPr bwMode="auto">
          <a:xfrm>
            <a:off x="14322425" y="11036300"/>
            <a:ext cx="31083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53" tIns="61378" rIns="122753" bIns="613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0" y="-36513"/>
            <a:ext cx="247650" cy="129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53" tIns="61378" rIns="122753" bIns="61378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74" name="TextBox 73"/>
          <p:cNvSpPr txBox="1"/>
          <p:nvPr/>
        </p:nvSpPr>
        <p:spPr>
          <a:xfrm>
            <a:off x="23134638" y="8940800"/>
            <a:ext cx="7589837" cy="1878013"/>
          </a:xfrm>
          <a:prstGeom prst="rect">
            <a:avLst/>
          </a:prstGeom>
          <a:noFill/>
        </p:spPr>
        <p:txBody>
          <a:bodyPr lIns="122753" tIns="61378" rIns="122753" bIns="61378">
            <a:spAutoFit/>
          </a:bodyPr>
          <a:lstStyle/>
          <a:p>
            <a:pPr defTabSz="38725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defTabSz="38725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110" name="Text Box 162"/>
          <p:cNvSpPr txBox="1">
            <a:spLocks noChangeArrowheads="1"/>
          </p:cNvSpPr>
          <p:nvPr/>
        </p:nvSpPr>
        <p:spPr bwMode="auto">
          <a:xfrm>
            <a:off x="13673138" y="9701213"/>
            <a:ext cx="17535525" cy="847725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Results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177375" y="9750425"/>
            <a:ext cx="9123363" cy="595313"/>
          </a:xfrm>
          <a:prstGeom prst="rect">
            <a:avLst/>
          </a:prstGeom>
        </p:spPr>
        <p:txBody>
          <a:bodyPr lIns="122753" tIns="61378" rIns="122753" bIns="61378">
            <a:spAutoFit/>
          </a:bodyPr>
          <a:lstStyle/>
          <a:p>
            <a:pPr marL="385736" lvl="1" indent="0" defTabSz="1086885" eaLnBrk="1" fontAlgn="auto" hangingPunct="1">
              <a:lnSpc>
                <a:spcPct val="90000"/>
              </a:lnSpc>
              <a:spcBef>
                <a:spcPts val="1076"/>
              </a:spcBef>
              <a:spcAft>
                <a:spcPts val="0"/>
              </a:spcAft>
              <a:buClr>
                <a:srgbClr val="006600"/>
              </a:buClr>
              <a:buSzPct val="90000"/>
              <a:defRPr/>
            </a:pPr>
            <a:r>
              <a:rPr lang="en-US" sz="3400" b="1" dirty="0">
                <a:solidFill>
                  <a:srgbClr val="006600"/>
                </a:solidFill>
                <a:latin typeface="+mj-lt"/>
                <a:ea typeface="ＭＳ Ｐゴシック" charset="-128"/>
              </a:rPr>
              <a:t>			</a:t>
            </a:r>
            <a:endParaRPr lang="en-US" sz="3400" dirty="0">
              <a:latin typeface="+mj-lt"/>
              <a:ea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41075" y="8097838"/>
            <a:ext cx="8199438" cy="595312"/>
          </a:xfrm>
          <a:prstGeom prst="rect">
            <a:avLst/>
          </a:prstGeom>
          <a:noFill/>
        </p:spPr>
        <p:txBody>
          <a:bodyPr lIns="122753" tIns="61378" rIns="122753" bIns="61378">
            <a:spAutoFit/>
          </a:bodyPr>
          <a:lstStyle/>
          <a:p>
            <a:pPr marL="460328" indent="-460328" defTabSz="3872521" eaLnBrk="1" fontAlgn="auto" hangingPunct="1">
              <a:lnSpc>
                <a:spcPct val="90000"/>
              </a:lnSpc>
              <a:spcBef>
                <a:spcPts val="1609"/>
              </a:spcBef>
              <a:spcAft>
                <a:spcPts val="0"/>
              </a:spcAft>
              <a:buSzPct val="90000"/>
              <a:buFontTx/>
              <a:buBlip>
                <a:blip r:embed="rId3"/>
              </a:buBlip>
              <a:defRPr/>
            </a:pPr>
            <a:endParaRPr lang="en-US" sz="3400" dirty="0">
              <a:solidFill>
                <a:schemeClr val="accent1">
                  <a:lumMod val="50000"/>
                </a:schemeClr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072" name="TextBox 3"/>
          <p:cNvSpPr txBox="1">
            <a:spLocks noChangeArrowheads="1"/>
          </p:cNvSpPr>
          <p:nvPr/>
        </p:nvSpPr>
        <p:spPr bwMode="auto">
          <a:xfrm>
            <a:off x="912813" y="11671300"/>
            <a:ext cx="952658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</p:txBody>
      </p:sp>
      <p:sp>
        <p:nvSpPr>
          <p:cNvPr id="2073" name="TextBox 6"/>
          <p:cNvSpPr txBox="1">
            <a:spLocks noChangeArrowheads="1"/>
          </p:cNvSpPr>
          <p:nvPr/>
        </p:nvSpPr>
        <p:spPr bwMode="auto">
          <a:xfrm>
            <a:off x="11522075" y="22794913"/>
            <a:ext cx="862012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 marL="274638" indent="-274638"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7600"/>
          </a:p>
        </p:txBody>
      </p:sp>
      <p:sp>
        <p:nvSpPr>
          <p:cNvPr id="2074" name="TextBox 10"/>
          <p:cNvSpPr txBox="1">
            <a:spLocks noChangeArrowheads="1"/>
          </p:cNvSpPr>
          <p:nvPr/>
        </p:nvSpPr>
        <p:spPr bwMode="auto">
          <a:xfrm>
            <a:off x="21529675" y="11658600"/>
            <a:ext cx="105425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b="1"/>
          </a:p>
        </p:txBody>
      </p:sp>
      <p:sp>
        <p:nvSpPr>
          <p:cNvPr id="2075" name="TextBox 16"/>
          <p:cNvSpPr txBox="1">
            <a:spLocks noChangeArrowheads="1"/>
          </p:cNvSpPr>
          <p:nvPr/>
        </p:nvSpPr>
        <p:spPr bwMode="auto">
          <a:xfrm>
            <a:off x="21602700" y="33997900"/>
            <a:ext cx="1050131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2076" name="TextBox 35"/>
          <p:cNvSpPr txBox="1">
            <a:spLocks noChangeArrowheads="1"/>
          </p:cNvSpPr>
          <p:nvPr/>
        </p:nvSpPr>
        <p:spPr bwMode="auto">
          <a:xfrm>
            <a:off x="13563600" y="11650663"/>
            <a:ext cx="858361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b="1"/>
          </a:p>
        </p:txBody>
      </p:sp>
      <p:sp>
        <p:nvSpPr>
          <p:cNvPr id="2077" name="TextBox 44"/>
          <p:cNvSpPr txBox="1">
            <a:spLocks noChangeArrowheads="1"/>
          </p:cNvSpPr>
          <p:nvPr/>
        </p:nvSpPr>
        <p:spPr bwMode="auto">
          <a:xfrm>
            <a:off x="21731288" y="24879300"/>
            <a:ext cx="93313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/>
          </a:p>
        </p:txBody>
      </p:sp>
      <p:pic>
        <p:nvPicPr>
          <p:cNvPr id="2078" name="Picture 9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6600" y="914400"/>
            <a:ext cx="578802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9" name="TextBox 47"/>
          <p:cNvSpPr txBox="1">
            <a:spLocks noChangeArrowheads="1"/>
          </p:cNvSpPr>
          <p:nvPr/>
        </p:nvSpPr>
        <p:spPr bwMode="auto">
          <a:xfrm>
            <a:off x="1257300" y="10738068"/>
            <a:ext cx="9796462" cy="1048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78" tIns="40339" rIns="80678" bIns="403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Previous research has found that stigma is associated with poorer quality of life in persons living with chronic illnesses, and in particular, with neuromuscular disease </a:t>
            </a:r>
            <a:r>
              <a:rPr lang="en-US" alt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(van der </a:t>
            </a:r>
            <a:r>
              <a:rPr lang="en-US" altLang="en-US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Beek</a:t>
            </a:r>
            <a:r>
              <a:rPr lang="en-US" alt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2013).</a:t>
            </a: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00050" indent="-400050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Cognitive fusion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 associated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increased symptoms of anxiety and depression, and lower quality of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life </a:t>
            </a:r>
            <a:r>
              <a:rPr lang="en-US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Gillanders</a:t>
            </a:r>
            <a:r>
              <a:rPr lang="en-US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2014). 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particular, cognitive fusion is associated with anxiety, depression, and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poorer functioning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people with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chronic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pain </a:t>
            </a:r>
            <a:r>
              <a:rPr lang="en-US" alt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(McCracken, Gutierrez-Martinez, &amp; Smyth, 2013)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400050" indent="-40005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this study we examined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cognitive fusion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 a mediator of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relationships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between </a:t>
            </a: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perceptions </a:t>
            </a: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stigma and measures of anxiety, depression, and quality of life in persons living with multiple sclerosis.</a:t>
            </a:r>
            <a:endParaRPr lang="en-US" altLang="en-US" sz="2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0" name="Text Box 162"/>
          <p:cNvSpPr txBox="1">
            <a:spLocks noChangeArrowheads="1"/>
          </p:cNvSpPr>
          <p:nvPr/>
        </p:nvSpPr>
        <p:spPr bwMode="auto">
          <a:xfrm>
            <a:off x="939688" y="37723643"/>
            <a:ext cx="10387012" cy="779462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References</a:t>
            </a:r>
          </a:p>
        </p:txBody>
      </p:sp>
      <p:sp>
        <p:nvSpPr>
          <p:cNvPr id="2081" name="TextBox 33"/>
          <p:cNvSpPr txBox="1">
            <a:spLocks noChangeArrowheads="1"/>
          </p:cNvSpPr>
          <p:nvPr/>
        </p:nvSpPr>
        <p:spPr bwMode="auto">
          <a:xfrm>
            <a:off x="1064847" y="38736172"/>
            <a:ext cx="10452466" cy="522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678" tIns="40339" rIns="80678" bIns="40339">
            <a:spAutoFit/>
          </a:bodyPr>
          <a:lstStyle/>
          <a:p>
            <a:pPr marL="622300" indent="-622300" defTabSz="3871400" eaLnBrk="1" hangingPunct="1"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Ford et al. (2001). Developing a disease-specific quality of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life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measure for people with multiple sclerosis.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Clinical </a:t>
            </a:r>
            <a:r>
              <a:rPr lang="en-US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Rehabilitation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15,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247-258.</a:t>
            </a:r>
          </a:p>
          <a:p>
            <a:pPr marL="622300" indent="-622300" defTabSz="3871400" eaLnBrk="1" hangingPunct="1">
              <a:defRPr/>
            </a:pP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Gillanders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Bolderston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Bond, et al. (2014). The development and initial validation of the Cognitive Fusion Questionnaire.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Behavior Therapy, 45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83-101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22300" indent="-622300" defTabSz="3871400" eaLnBrk="1" hangingPunct="1"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McCracken, </a:t>
            </a: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Gutierrez-Martinez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&amp; </a:t>
            </a: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Smyth (2013). “Decentering” reflects psychological flexibility in people with chronic pain and correlates with their quality of functioning. </a:t>
            </a:r>
            <a:r>
              <a:rPr lang="en-US" altLang="en-US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Health Psychology, 23</a:t>
            </a: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820-823.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22300" indent="-622300" defTabSz="3871400" eaLnBrk="1" hangingPunct="1">
              <a:defRPr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Reece (2003). HIV-related mental health care: factors influencing drop-out among low-income, HIV-positive individuals. </a:t>
            </a:r>
            <a:r>
              <a:rPr lang="en-US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AIDS Care, 15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(5), 707-716.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22300" indent="-622300" defTabSz="3871400" eaLnBrk="1" hangingPunct="1"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van der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Beek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Bos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Middel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&amp;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Wynia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(2013). Experienced stigmatization reduced quality of life of patients with a neuromuscular disease: a cross-sectional study.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Clinical Rehabilitation, 27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(11), 1029-1038.</a:t>
            </a:r>
          </a:p>
          <a:p>
            <a:pPr marL="622300" indent="-622300" defTabSz="3871400" eaLnBrk="1" hangingPunct="1">
              <a:defRPr/>
            </a:pP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Zigmond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Snaith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(1983). The Hospital Anxiety and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Depression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Scale. </a:t>
            </a:r>
            <a:r>
              <a:rPr lang="en-US" sz="20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Acta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Psychiatrica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Scandinavia, 67,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361-370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indent="-457200" defTabSz="3871400" eaLnBrk="1" hangingPunct="1"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defTabSz="3871400" eaLnBrk="1" hangingPunct="1">
              <a:defRPr/>
            </a:pPr>
            <a:endParaRPr lang="en-US" sz="2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0" name="TextBox 38"/>
          <p:cNvSpPr txBox="1">
            <a:spLocks noChangeArrowheads="1"/>
          </p:cNvSpPr>
          <p:nvPr/>
        </p:nvSpPr>
        <p:spPr bwMode="auto">
          <a:xfrm>
            <a:off x="14782800" y="35898138"/>
            <a:ext cx="156210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Perceptions of stigma were significantly associated with anxiety, depression, and MS-related quality of life in persons living with MS.</a:t>
            </a: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process of cognitive fusion appears to fully mediate the relationship between stigma and anxiety, and partially mediates the relationships between stigma and depression, and stigma and quality of life.</a:t>
            </a: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These 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 point to the possibility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 an intervention 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such as Acceptance and Commitment Therapy, which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aims 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reduce cognitive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fusion, 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may mitigate the influence of stigma and thus have positive impacts on the well-being of those living with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MS.</a:t>
            </a: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261" name="Group 2260"/>
          <p:cNvGrpSpPr/>
          <p:nvPr/>
        </p:nvGrpSpPr>
        <p:grpSpPr>
          <a:xfrm>
            <a:off x="13966588" y="16505476"/>
            <a:ext cx="17526001" cy="4788801"/>
            <a:chOff x="13966588" y="16661690"/>
            <a:chExt cx="17526001" cy="4788801"/>
          </a:xfrm>
        </p:grpSpPr>
        <p:sp>
          <p:nvSpPr>
            <p:cNvPr id="2083" name="Rectangle 34"/>
            <p:cNvSpPr>
              <a:spLocks noChangeArrowheads="1"/>
            </p:cNvSpPr>
            <p:nvPr/>
          </p:nvSpPr>
          <p:spPr bwMode="auto">
            <a:xfrm>
              <a:off x="13966588" y="16661690"/>
              <a:ext cx="175260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1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0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b="1" u="sng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Figure 1: The mediating role of cognitive fusion in the relationship between stigma and anxiety</a:t>
              </a:r>
              <a:r>
                <a:rPr lang="en-US" altLang="en-US" sz="3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endParaRPr lang="en-US" alt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6965613" y="19315964"/>
              <a:ext cx="2916710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</a:rPr>
                <a:t>Stigma</a:t>
              </a:r>
              <a:endParaRPr 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5322374" y="19315964"/>
              <a:ext cx="2903216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</a:rPr>
                <a:t>Anxiety</a:t>
              </a:r>
              <a:endParaRPr 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0735926" y="17763388"/>
              <a:ext cx="3381375" cy="1136489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Cognitive Fusion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0"/>
              <a:endCxn id="43" idx="1"/>
            </p:cNvCxnSpPr>
            <p:nvPr/>
          </p:nvCxnSpPr>
          <p:spPr>
            <a:xfrm flipV="1">
              <a:off x="18423968" y="18331633"/>
              <a:ext cx="2311958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3" idx="3"/>
              <a:endCxn id="41" idx="0"/>
            </p:cNvCxnSpPr>
            <p:nvPr/>
          </p:nvCxnSpPr>
          <p:spPr>
            <a:xfrm>
              <a:off x="24117301" y="18331633"/>
              <a:ext cx="2656681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" idx="3"/>
              <a:endCxn id="41" idx="1"/>
            </p:cNvCxnSpPr>
            <p:nvPr/>
          </p:nvCxnSpPr>
          <p:spPr>
            <a:xfrm>
              <a:off x="19882323" y="19712003"/>
              <a:ext cx="5440051" cy="0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694276" y="18062015"/>
              <a:ext cx="2904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=.50**</a:t>
              </a:r>
              <a:endParaRPr lang="en-US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83704" y="18086288"/>
              <a:ext cx="22042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 = .44**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98607" y="19898671"/>
              <a:ext cx="42619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c’ = .05 (c = .27**)</a:t>
              </a:r>
              <a:endParaRPr lang="en-US" sz="3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314738" y="20865716"/>
              <a:ext cx="1363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The mediated path (a x b) was significant (B = .22, CI = .13 to .32).</a:t>
              </a:r>
              <a:endPara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85" name="Rectangle 34"/>
          <p:cNvSpPr>
            <a:spLocks noChangeArrowheads="1"/>
          </p:cNvSpPr>
          <p:nvPr/>
        </p:nvSpPr>
        <p:spPr bwMode="auto">
          <a:xfrm>
            <a:off x="13917613" y="10850431"/>
            <a:ext cx="1645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Table 1: Bivariate correlations</a:t>
            </a:r>
            <a:endParaRPr lang="en-US" altLang="en-US" sz="32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259" name="Table 2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69489"/>
              </p:ext>
            </p:extLst>
          </p:nvPr>
        </p:nvGraphicFramePr>
        <p:xfrm>
          <a:off x="16740982" y="11671713"/>
          <a:ext cx="10353200" cy="39319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0018"/>
                <a:gridCol w="1858649"/>
                <a:gridCol w="2079103"/>
                <a:gridCol w="1919172"/>
                <a:gridCol w="1806258"/>
              </a:tblGrid>
              <a:tr h="84253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Cognitive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Fusion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Depression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8725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Anxiety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MSQoL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89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Stigma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.41**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.39**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.38**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-.52**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Cognitive Fusion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.55**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.75**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-.61**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Depression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.62**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-.66**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Anxiety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-.68**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8" name="Group 87"/>
          <p:cNvGrpSpPr/>
          <p:nvPr/>
        </p:nvGrpSpPr>
        <p:grpSpPr>
          <a:xfrm>
            <a:off x="14066837" y="22124881"/>
            <a:ext cx="17829214" cy="4756967"/>
            <a:chOff x="13966588" y="16661690"/>
            <a:chExt cx="17829214" cy="4756967"/>
          </a:xfrm>
        </p:grpSpPr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13966588" y="16661690"/>
              <a:ext cx="1782921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1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0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b="1" u="sng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Figure 2: The mediating role of cognitive fusion in the relationship between stigma and depression </a:t>
              </a:r>
              <a:endParaRPr lang="en-US" altLang="en-US" sz="32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16965613" y="19315964"/>
              <a:ext cx="2916710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</a:rPr>
                <a:t>Stigma</a:t>
              </a:r>
              <a:endParaRPr 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5322374" y="19315964"/>
              <a:ext cx="2903216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Depression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0735926" y="17763388"/>
              <a:ext cx="3381375" cy="1136489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Cognitive Fusion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Arrow Connector 92"/>
            <p:cNvCxnSpPr>
              <a:stCxn id="90" idx="0"/>
              <a:endCxn id="92" idx="1"/>
            </p:cNvCxnSpPr>
            <p:nvPr/>
          </p:nvCxnSpPr>
          <p:spPr>
            <a:xfrm flipV="1">
              <a:off x="18423968" y="18331633"/>
              <a:ext cx="2311958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2" idx="3"/>
              <a:endCxn id="91" idx="0"/>
            </p:cNvCxnSpPr>
            <p:nvPr/>
          </p:nvCxnSpPr>
          <p:spPr>
            <a:xfrm>
              <a:off x="24117301" y="18331633"/>
              <a:ext cx="2656681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0" idx="3"/>
              <a:endCxn id="91" idx="1"/>
            </p:cNvCxnSpPr>
            <p:nvPr/>
          </p:nvCxnSpPr>
          <p:spPr>
            <a:xfrm>
              <a:off x="19882323" y="19712003"/>
              <a:ext cx="5440051" cy="0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17694276" y="18062015"/>
              <a:ext cx="2904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=.49**</a:t>
              </a:r>
              <a:endParaRPr lang="en-US" sz="3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183704" y="18086288"/>
              <a:ext cx="22042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 = .23**</a:t>
              </a:r>
              <a:endParaRPr lang="en-US" sz="3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0598607" y="19898671"/>
              <a:ext cx="42619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c’ = .11* (c = .22**)</a:t>
              </a:r>
              <a:endParaRPr lang="en-US" sz="3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6295952" y="20833882"/>
              <a:ext cx="1363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The mediated path (a x b) was significant (B = .11, CI = .06 to .18).</a:t>
              </a:r>
              <a:endPara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066837" y="27964379"/>
            <a:ext cx="17526001" cy="5061624"/>
            <a:chOff x="13966588" y="16509431"/>
            <a:chExt cx="17526001" cy="5061624"/>
          </a:xfrm>
        </p:grpSpPr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13966588" y="16509431"/>
              <a:ext cx="17526001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1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0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8703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1709738" indent="-1709738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b="1" u="sng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Figure 3: The mediating role of cognitive fusion in the relationship between stigma and MS-related quality of life </a:t>
              </a:r>
              <a:endParaRPr lang="en-US" altLang="en-US" sz="32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6965613" y="19315964"/>
              <a:ext cx="2916710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</a:rPr>
                <a:t>Stigma</a:t>
              </a:r>
              <a:endParaRPr 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5322374" y="19315964"/>
              <a:ext cx="2903216" cy="792077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tx1"/>
                  </a:solidFill>
                </a:rPr>
                <a:t>MSQoL</a:t>
              </a:r>
              <a:endParaRPr 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20735926" y="17763388"/>
              <a:ext cx="3381375" cy="1136489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Cognitive Fusion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Straight Arrow Connector 104"/>
            <p:cNvCxnSpPr>
              <a:stCxn id="102" idx="0"/>
              <a:endCxn id="104" idx="1"/>
            </p:cNvCxnSpPr>
            <p:nvPr/>
          </p:nvCxnSpPr>
          <p:spPr>
            <a:xfrm flipV="1">
              <a:off x="18423968" y="18331633"/>
              <a:ext cx="2311958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4" idx="3"/>
              <a:endCxn id="103" idx="0"/>
            </p:cNvCxnSpPr>
            <p:nvPr/>
          </p:nvCxnSpPr>
          <p:spPr>
            <a:xfrm>
              <a:off x="24117301" y="18331633"/>
              <a:ext cx="2656681" cy="984331"/>
            </a:xfrm>
            <a:prstGeom prst="straightConnector1">
              <a:avLst/>
            </a:prstGeom>
            <a:ln w="25400"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102" idx="3"/>
              <a:endCxn id="103" idx="1"/>
            </p:cNvCxnSpPr>
            <p:nvPr/>
          </p:nvCxnSpPr>
          <p:spPr>
            <a:xfrm>
              <a:off x="19882323" y="19712003"/>
              <a:ext cx="5440051" cy="0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7694276" y="18062015"/>
              <a:ext cx="2904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=.50**</a:t>
              </a:r>
              <a:endParaRPr lang="en-US" sz="3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5183704" y="18086288"/>
              <a:ext cx="22042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 = .28**</a:t>
              </a:r>
              <a:endParaRPr lang="en-US" sz="3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0598607" y="19898671"/>
              <a:ext cx="42619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c’ = .23** (c = .37**)</a:t>
              </a:r>
              <a:endParaRPr lang="en-US" sz="3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6287751" y="20986280"/>
              <a:ext cx="1363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The mediated path (a x b) was significant (B = .14, CI = .08 to .21).</a:t>
              </a:r>
              <a:endPara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889701" y="33582401"/>
            <a:ext cx="13022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p&lt;.05, **p&lt;.01</a:t>
            </a:r>
          </a:p>
          <a:p>
            <a:pPr algn="ctr"/>
            <a:r>
              <a:rPr lang="en-US" sz="2400" b="1" dirty="0" smtClean="0"/>
              <a:t>c = total effect; c’ = direct effect, controlling for mediator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906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ＭＳ Ｐゴシック</vt:lpstr>
      <vt:lpstr>Arial</vt:lpstr>
      <vt:lpstr>Calibri</vt:lpstr>
      <vt:lpstr>Garamond</vt:lpstr>
      <vt:lpstr>Georgia</vt:lpstr>
      <vt:lpstr>Times New Roman</vt:lpstr>
      <vt:lpstr>Wingdings</vt:lpstr>
      <vt:lpstr>Office Theme</vt:lpstr>
      <vt:lpstr>PowerPoint Presentation</vt:lpstr>
    </vt:vector>
  </TitlesOfParts>
  <Company>MCGHI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PSYCH1</dc:creator>
  <cp:lastModifiedBy>katemo7</cp:lastModifiedBy>
  <cp:revision>79</cp:revision>
  <dcterms:created xsi:type="dcterms:W3CDTF">2014-03-20T17:49:07Z</dcterms:created>
  <dcterms:modified xsi:type="dcterms:W3CDTF">2014-06-21T17:13:14Z</dcterms:modified>
</cp:coreProperties>
</file>