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32918400" cy="43891200"/>
  <p:notesSz cx="6858000" cy="9144000"/>
  <p:defaultTextStyle>
    <a:defPPr>
      <a:defRPr lang="en-US"/>
    </a:defPPr>
    <a:lvl1pPr algn="l" defTabSz="3870325" rtl="0" eaLnBrk="0" fontAlgn="base" hangingPunct="0">
      <a:spcBef>
        <a:spcPct val="0"/>
      </a:spcBef>
      <a:spcAft>
        <a:spcPct val="0"/>
      </a:spcAft>
      <a:defRPr sz="7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1935163" indent="-1531938" algn="l" defTabSz="3870325" rtl="0" eaLnBrk="0" fontAlgn="base" hangingPunct="0">
      <a:spcBef>
        <a:spcPct val="0"/>
      </a:spcBef>
      <a:spcAft>
        <a:spcPct val="0"/>
      </a:spcAft>
      <a:defRPr sz="7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3870325" indent="-3063875" algn="l" defTabSz="3870325" rtl="0" eaLnBrk="0" fontAlgn="base" hangingPunct="0">
      <a:spcBef>
        <a:spcPct val="0"/>
      </a:spcBef>
      <a:spcAft>
        <a:spcPct val="0"/>
      </a:spcAft>
      <a:defRPr sz="7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5807075" indent="-4597400" algn="l" defTabSz="3870325" rtl="0" eaLnBrk="0" fontAlgn="base" hangingPunct="0">
      <a:spcBef>
        <a:spcPct val="0"/>
      </a:spcBef>
      <a:spcAft>
        <a:spcPct val="0"/>
      </a:spcAft>
      <a:defRPr sz="7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7743825" indent="-6129338" algn="l" defTabSz="3870325" rtl="0" eaLnBrk="0" fontAlgn="base" hangingPunct="0">
      <a:spcBef>
        <a:spcPct val="0"/>
      </a:spcBef>
      <a:spcAft>
        <a:spcPct val="0"/>
      </a:spcAft>
      <a:defRPr sz="7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7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7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7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7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824">
          <p15:clr>
            <a:srgbClr val="A4A3A4"/>
          </p15:clr>
        </p15:guide>
        <p15:guide id="2" pos="103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9540" autoAdjust="0"/>
    <p:restoredTop sz="93581" autoAdjust="0"/>
  </p:normalViewPr>
  <p:slideViewPr>
    <p:cSldViewPr>
      <p:cViewPr varScale="1">
        <p:scale>
          <a:sx n="12" d="100"/>
          <a:sy n="12" d="100"/>
        </p:scale>
        <p:origin x="2568" y="90"/>
      </p:cViewPr>
      <p:guideLst>
        <p:guide orient="horz" pos="13824"/>
        <p:guide pos="103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4389120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4389120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7CBA005-F377-4AE2-8343-B65D35AAFE2D}" type="datetimeFigureOut">
              <a:rPr lang="en-US"/>
              <a:pPr>
                <a:defRPr/>
              </a:pPr>
              <a:t>6/21/2014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4389120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defTabSz="4387850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46C8148C-56BA-4D73-BB7D-FC8F55D402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40364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3870325" rtl="0" eaLnBrk="0" fontAlgn="base" hangingPunct="0">
      <a:spcBef>
        <a:spcPct val="30000"/>
      </a:spcBef>
      <a:spcAft>
        <a:spcPct val="0"/>
      </a:spcAft>
      <a:defRPr sz="5100" kern="1200">
        <a:solidFill>
          <a:schemeClr val="tx1"/>
        </a:solidFill>
        <a:latin typeface="+mn-lt"/>
        <a:ea typeface="+mn-ea"/>
        <a:cs typeface="+mn-cs"/>
      </a:defRPr>
    </a:lvl1pPr>
    <a:lvl2pPr marL="1935163" algn="l" defTabSz="3870325" rtl="0" eaLnBrk="0" fontAlgn="base" hangingPunct="0">
      <a:spcBef>
        <a:spcPct val="30000"/>
      </a:spcBef>
      <a:spcAft>
        <a:spcPct val="0"/>
      </a:spcAft>
      <a:defRPr sz="5100" kern="1200">
        <a:solidFill>
          <a:schemeClr val="tx1"/>
        </a:solidFill>
        <a:latin typeface="+mn-lt"/>
        <a:ea typeface="+mn-ea"/>
        <a:cs typeface="+mn-cs"/>
      </a:defRPr>
    </a:lvl2pPr>
    <a:lvl3pPr marL="3870325" algn="l" defTabSz="3870325" rtl="0" eaLnBrk="0" fontAlgn="base" hangingPunct="0">
      <a:spcBef>
        <a:spcPct val="30000"/>
      </a:spcBef>
      <a:spcAft>
        <a:spcPct val="0"/>
      </a:spcAft>
      <a:defRPr sz="5100" kern="1200">
        <a:solidFill>
          <a:schemeClr val="tx1"/>
        </a:solidFill>
        <a:latin typeface="+mn-lt"/>
        <a:ea typeface="+mn-ea"/>
        <a:cs typeface="+mn-cs"/>
      </a:defRPr>
    </a:lvl3pPr>
    <a:lvl4pPr marL="5807075" algn="l" defTabSz="3870325" rtl="0" eaLnBrk="0" fontAlgn="base" hangingPunct="0">
      <a:spcBef>
        <a:spcPct val="30000"/>
      </a:spcBef>
      <a:spcAft>
        <a:spcPct val="0"/>
      </a:spcAft>
      <a:defRPr sz="5100" kern="1200">
        <a:solidFill>
          <a:schemeClr val="tx1"/>
        </a:solidFill>
        <a:latin typeface="+mn-lt"/>
        <a:ea typeface="+mn-ea"/>
        <a:cs typeface="+mn-cs"/>
      </a:defRPr>
    </a:lvl4pPr>
    <a:lvl5pPr marL="7743825" algn="l" defTabSz="3870325" rtl="0" eaLnBrk="0" fontAlgn="base" hangingPunct="0">
      <a:spcBef>
        <a:spcPct val="30000"/>
      </a:spcBef>
      <a:spcAft>
        <a:spcPct val="0"/>
      </a:spcAft>
      <a:defRPr sz="5100" kern="1200">
        <a:solidFill>
          <a:schemeClr val="tx1"/>
        </a:solidFill>
        <a:latin typeface="+mn-lt"/>
        <a:ea typeface="+mn-ea"/>
        <a:cs typeface="+mn-cs"/>
      </a:defRPr>
    </a:lvl5pPr>
    <a:lvl6pPr marL="9681301" algn="l" defTabSz="3872521" rtl="0" eaLnBrk="1" latinLnBrk="0" hangingPunct="1">
      <a:defRPr sz="5100" kern="1200">
        <a:solidFill>
          <a:schemeClr val="tx1"/>
        </a:solidFill>
        <a:latin typeface="+mn-lt"/>
        <a:ea typeface="+mn-ea"/>
        <a:cs typeface="+mn-cs"/>
      </a:defRPr>
    </a:lvl6pPr>
    <a:lvl7pPr marL="11617562" algn="l" defTabSz="3872521" rtl="0" eaLnBrk="1" latinLnBrk="0" hangingPunct="1">
      <a:defRPr sz="5100" kern="1200">
        <a:solidFill>
          <a:schemeClr val="tx1"/>
        </a:solidFill>
        <a:latin typeface="+mn-lt"/>
        <a:ea typeface="+mn-ea"/>
        <a:cs typeface="+mn-cs"/>
      </a:defRPr>
    </a:lvl7pPr>
    <a:lvl8pPr marL="13553822" algn="l" defTabSz="3872521" rtl="0" eaLnBrk="1" latinLnBrk="0" hangingPunct="1">
      <a:defRPr sz="5100" kern="1200">
        <a:solidFill>
          <a:schemeClr val="tx1"/>
        </a:solidFill>
        <a:latin typeface="+mn-lt"/>
        <a:ea typeface="+mn-ea"/>
        <a:cs typeface="+mn-cs"/>
      </a:defRPr>
    </a:lvl8pPr>
    <a:lvl9pPr marL="15490082" algn="l" defTabSz="3872521" rtl="0" eaLnBrk="1" latinLnBrk="0" hangingPunct="1">
      <a:defRPr sz="5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387850">
              <a:spcBef>
                <a:spcPct val="30000"/>
              </a:spcBef>
              <a:defRPr sz="5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387850">
              <a:spcBef>
                <a:spcPct val="30000"/>
              </a:spcBef>
              <a:defRPr sz="5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387850">
              <a:spcBef>
                <a:spcPct val="30000"/>
              </a:spcBef>
              <a:defRPr sz="5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387850">
              <a:spcBef>
                <a:spcPct val="30000"/>
              </a:spcBef>
              <a:defRPr sz="5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387850">
              <a:spcBef>
                <a:spcPct val="30000"/>
              </a:spcBef>
              <a:defRPr sz="5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387850" eaLnBrk="0" fontAlgn="base" hangingPunct="0">
              <a:spcBef>
                <a:spcPct val="30000"/>
              </a:spcBef>
              <a:spcAft>
                <a:spcPct val="0"/>
              </a:spcAft>
              <a:defRPr sz="5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387850" eaLnBrk="0" fontAlgn="base" hangingPunct="0">
              <a:spcBef>
                <a:spcPct val="30000"/>
              </a:spcBef>
              <a:spcAft>
                <a:spcPct val="0"/>
              </a:spcAft>
              <a:defRPr sz="5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387850" eaLnBrk="0" fontAlgn="base" hangingPunct="0">
              <a:spcBef>
                <a:spcPct val="30000"/>
              </a:spcBef>
              <a:spcAft>
                <a:spcPct val="0"/>
              </a:spcAft>
              <a:defRPr sz="5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387850" eaLnBrk="0" fontAlgn="base" hangingPunct="0">
              <a:spcBef>
                <a:spcPct val="30000"/>
              </a:spcBef>
              <a:spcAft>
                <a:spcPct val="0"/>
              </a:spcAft>
              <a:defRPr sz="5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95BD058-6688-460D-9142-48E10152A4AF}" type="slidenum">
              <a:rPr lang="en-AU" altLang="en-US" sz="1200">
                <a:ea typeface="ＭＳ Ｐゴシック" panose="020B0600070205080204" pitchFamily="34" charset="-128"/>
              </a:rPr>
              <a:pPr>
                <a:spcBef>
                  <a:spcPct val="0"/>
                </a:spcBef>
              </a:pPr>
              <a:t>1</a:t>
            </a:fld>
            <a:endParaRPr lang="en-AU" altLang="en-US" sz="120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081685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881" y="13634725"/>
            <a:ext cx="27980640" cy="940816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763" y="24871680"/>
            <a:ext cx="23042881" cy="11216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9362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8725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8087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7450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6813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16175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35538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54900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7E30C-DFB1-4C79-9E92-D3814BA875EB}" type="datetimeFigureOut">
              <a:rPr lang="en-US"/>
              <a:pPr>
                <a:defRPr/>
              </a:pPr>
              <a:t>6/21/2014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BB24A-BC7A-45C6-8D74-AEB815E3B7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5190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AE7802-E6F9-4063-8D79-125F60BB70DF}" type="datetimeFigureOut">
              <a:rPr lang="en-US"/>
              <a:pPr>
                <a:defRPr/>
              </a:pPr>
              <a:t>6/21/2014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CDE5BD-9B55-4EB1-9B53-64A073EFC33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8970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235390" y="9845048"/>
            <a:ext cx="31106743" cy="20971255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2" y="9845048"/>
            <a:ext cx="92771598" cy="20971255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934C5-E4F4-476A-9E3A-0A6C9C304C0D}" type="datetimeFigureOut">
              <a:rPr lang="en-US"/>
              <a:pPr>
                <a:defRPr/>
              </a:pPr>
              <a:t>6/21/2014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A2DF47-7402-405C-8D0A-181464DE20D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9221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100FB7-1241-42FD-8B61-A34F507154EA}" type="datetimeFigureOut">
              <a:rPr lang="en-US"/>
              <a:pPr>
                <a:defRPr/>
              </a:pPr>
              <a:t>6/21/2014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36F3F1-33ED-4526-A010-211B191CEB0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4841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8" y="28204163"/>
            <a:ext cx="27980640" cy="8717280"/>
          </a:xfrm>
        </p:spPr>
        <p:txBody>
          <a:bodyPr anchor="t"/>
          <a:lstStyle>
            <a:lvl1pPr algn="l">
              <a:defRPr sz="169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8" y="18602968"/>
            <a:ext cx="27980640" cy="9601197"/>
          </a:xfrm>
        </p:spPr>
        <p:txBody>
          <a:bodyPr anchor="b"/>
          <a:lstStyle>
            <a:lvl1pPr marL="0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1pPr>
            <a:lvl2pPr marL="193626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2pPr>
            <a:lvl3pPr marL="3872521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3pPr>
            <a:lvl4pPr marL="5808781" indent="0">
              <a:buNone/>
              <a:defRPr sz="5900">
                <a:solidFill>
                  <a:schemeClr val="tx1">
                    <a:tint val="75000"/>
                  </a:schemeClr>
                </a:solidFill>
              </a:defRPr>
            </a:lvl4pPr>
            <a:lvl5pPr marL="7745041" indent="0">
              <a:buNone/>
              <a:defRPr sz="5900">
                <a:solidFill>
                  <a:schemeClr val="tx1">
                    <a:tint val="75000"/>
                  </a:schemeClr>
                </a:solidFill>
              </a:defRPr>
            </a:lvl5pPr>
            <a:lvl6pPr marL="9681301" indent="0">
              <a:buNone/>
              <a:defRPr sz="5900">
                <a:solidFill>
                  <a:schemeClr val="tx1">
                    <a:tint val="75000"/>
                  </a:schemeClr>
                </a:solidFill>
              </a:defRPr>
            </a:lvl6pPr>
            <a:lvl7pPr marL="11617562" indent="0">
              <a:buNone/>
              <a:defRPr sz="5900">
                <a:solidFill>
                  <a:schemeClr val="tx1">
                    <a:tint val="75000"/>
                  </a:schemeClr>
                </a:solidFill>
              </a:defRPr>
            </a:lvl7pPr>
            <a:lvl8pPr marL="13553822" indent="0">
              <a:buNone/>
              <a:defRPr sz="5900">
                <a:solidFill>
                  <a:schemeClr val="tx1">
                    <a:tint val="75000"/>
                  </a:schemeClr>
                </a:solidFill>
              </a:defRPr>
            </a:lvl8pPr>
            <a:lvl9pPr marL="15490082" indent="0">
              <a:buNone/>
              <a:defRPr sz="5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3868E8-B4A9-421C-ACF6-2C04BFA25FD4}" type="datetimeFigureOut">
              <a:rPr lang="en-US"/>
              <a:pPr>
                <a:defRPr/>
              </a:pPr>
              <a:t>6/21/2014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96E88F-B930-426B-81C2-97B68FAF955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2764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45920" y="10241288"/>
            <a:ext cx="14538960" cy="28966163"/>
          </a:xfrm>
        </p:spPr>
        <p:txBody>
          <a:bodyPr/>
          <a:lstStyle>
            <a:lvl1pPr>
              <a:defRPr sz="11800"/>
            </a:lvl1pPr>
            <a:lvl2pPr>
              <a:defRPr sz="101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33520" y="10241288"/>
            <a:ext cx="14538960" cy="28966163"/>
          </a:xfrm>
        </p:spPr>
        <p:txBody>
          <a:bodyPr/>
          <a:lstStyle>
            <a:lvl1pPr>
              <a:defRPr sz="11800"/>
            </a:lvl1pPr>
            <a:lvl2pPr>
              <a:defRPr sz="101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64CDAF-04D0-401F-AAAF-B71A56A889CD}" type="datetimeFigureOut">
              <a:rPr lang="en-US"/>
              <a:pPr>
                <a:defRPr/>
              </a:pPr>
              <a:t>6/21/2014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55B7F2-5A59-4C76-8380-6573ED61F8B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8151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5921" y="9824726"/>
            <a:ext cx="14544678" cy="4094476"/>
          </a:xfrm>
        </p:spPr>
        <p:txBody>
          <a:bodyPr anchor="b"/>
          <a:lstStyle>
            <a:lvl1pPr marL="0" indent="0">
              <a:buNone/>
              <a:defRPr sz="10100" b="1"/>
            </a:lvl1pPr>
            <a:lvl2pPr marL="1936260" indent="0">
              <a:buNone/>
              <a:defRPr sz="8500" b="1"/>
            </a:lvl2pPr>
            <a:lvl3pPr marL="3872521" indent="0">
              <a:buNone/>
              <a:defRPr sz="7600" b="1"/>
            </a:lvl3pPr>
            <a:lvl4pPr marL="5808781" indent="0">
              <a:buNone/>
              <a:defRPr sz="6800" b="1"/>
            </a:lvl4pPr>
            <a:lvl5pPr marL="7745041" indent="0">
              <a:buNone/>
              <a:defRPr sz="6800" b="1"/>
            </a:lvl5pPr>
            <a:lvl6pPr marL="9681301" indent="0">
              <a:buNone/>
              <a:defRPr sz="6800" b="1"/>
            </a:lvl6pPr>
            <a:lvl7pPr marL="11617562" indent="0">
              <a:buNone/>
              <a:defRPr sz="6800" b="1"/>
            </a:lvl7pPr>
            <a:lvl8pPr marL="13553822" indent="0">
              <a:buNone/>
              <a:defRPr sz="6800" b="1"/>
            </a:lvl8pPr>
            <a:lvl9pPr marL="15490082" indent="0">
              <a:buNone/>
              <a:defRPr sz="6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5921" y="13919202"/>
            <a:ext cx="14544678" cy="25288244"/>
          </a:xfrm>
        </p:spPr>
        <p:txBody>
          <a:bodyPr/>
          <a:lstStyle>
            <a:lvl1pPr>
              <a:defRPr sz="10100"/>
            </a:lvl1pPr>
            <a:lvl2pPr>
              <a:defRPr sz="8500"/>
            </a:lvl2pPr>
            <a:lvl3pPr>
              <a:defRPr sz="7600"/>
            </a:lvl3pPr>
            <a:lvl4pPr>
              <a:defRPr sz="6800"/>
            </a:lvl4pPr>
            <a:lvl5pPr>
              <a:defRPr sz="6800"/>
            </a:lvl5pPr>
            <a:lvl6pPr>
              <a:defRPr sz="6800"/>
            </a:lvl6pPr>
            <a:lvl7pPr>
              <a:defRPr sz="6800"/>
            </a:lvl7pPr>
            <a:lvl8pPr>
              <a:defRPr sz="6800"/>
            </a:lvl8pPr>
            <a:lvl9pPr>
              <a:defRPr sz="6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094" y="9824726"/>
            <a:ext cx="14550390" cy="4094476"/>
          </a:xfrm>
        </p:spPr>
        <p:txBody>
          <a:bodyPr anchor="b"/>
          <a:lstStyle>
            <a:lvl1pPr marL="0" indent="0">
              <a:buNone/>
              <a:defRPr sz="10100" b="1"/>
            </a:lvl1pPr>
            <a:lvl2pPr marL="1936260" indent="0">
              <a:buNone/>
              <a:defRPr sz="8500" b="1"/>
            </a:lvl2pPr>
            <a:lvl3pPr marL="3872521" indent="0">
              <a:buNone/>
              <a:defRPr sz="7600" b="1"/>
            </a:lvl3pPr>
            <a:lvl4pPr marL="5808781" indent="0">
              <a:buNone/>
              <a:defRPr sz="6800" b="1"/>
            </a:lvl4pPr>
            <a:lvl5pPr marL="7745041" indent="0">
              <a:buNone/>
              <a:defRPr sz="6800" b="1"/>
            </a:lvl5pPr>
            <a:lvl6pPr marL="9681301" indent="0">
              <a:buNone/>
              <a:defRPr sz="6800" b="1"/>
            </a:lvl6pPr>
            <a:lvl7pPr marL="11617562" indent="0">
              <a:buNone/>
              <a:defRPr sz="6800" b="1"/>
            </a:lvl7pPr>
            <a:lvl8pPr marL="13553822" indent="0">
              <a:buNone/>
              <a:defRPr sz="6800" b="1"/>
            </a:lvl8pPr>
            <a:lvl9pPr marL="15490082" indent="0">
              <a:buNone/>
              <a:defRPr sz="6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094" y="13919202"/>
            <a:ext cx="14550390" cy="25288244"/>
          </a:xfrm>
        </p:spPr>
        <p:txBody>
          <a:bodyPr/>
          <a:lstStyle>
            <a:lvl1pPr>
              <a:defRPr sz="10100"/>
            </a:lvl1pPr>
            <a:lvl2pPr>
              <a:defRPr sz="8500"/>
            </a:lvl2pPr>
            <a:lvl3pPr>
              <a:defRPr sz="7600"/>
            </a:lvl3pPr>
            <a:lvl4pPr>
              <a:defRPr sz="6800"/>
            </a:lvl4pPr>
            <a:lvl5pPr>
              <a:defRPr sz="6800"/>
            </a:lvl5pPr>
            <a:lvl6pPr>
              <a:defRPr sz="6800"/>
            </a:lvl6pPr>
            <a:lvl7pPr>
              <a:defRPr sz="6800"/>
            </a:lvl7pPr>
            <a:lvl8pPr>
              <a:defRPr sz="6800"/>
            </a:lvl8pPr>
            <a:lvl9pPr>
              <a:defRPr sz="6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8F7A7D-C81A-4996-A785-15A4D80E5D83}" type="datetimeFigureOut">
              <a:rPr lang="en-US"/>
              <a:pPr>
                <a:defRPr/>
              </a:pPr>
              <a:t>6/21/2014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61100A-C709-462A-9987-E2758FE96F4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7142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793B5-2B39-4FC8-B10D-26154BC737DF}" type="datetimeFigureOut">
              <a:rPr lang="en-US"/>
              <a:pPr>
                <a:defRPr/>
              </a:pPr>
              <a:t>6/21/2014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86725C-C3FC-45C5-A251-0EEB651FB55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7283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20BB27-2DDC-42A1-ACD8-9A47CC20AD36}" type="datetimeFigureOut">
              <a:rPr lang="en-US"/>
              <a:pPr>
                <a:defRPr/>
              </a:pPr>
              <a:t>6/21/2014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2D040A-D488-4FE6-A34C-B21ABABFF6D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3549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7" y="1747520"/>
            <a:ext cx="10829927" cy="7437120"/>
          </a:xfrm>
        </p:spPr>
        <p:txBody>
          <a:bodyPr anchor="b"/>
          <a:lstStyle>
            <a:lvl1pPr algn="l">
              <a:defRPr sz="8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182" y="1747525"/>
            <a:ext cx="18402299" cy="37459923"/>
          </a:xfrm>
        </p:spPr>
        <p:txBody>
          <a:bodyPr/>
          <a:lstStyle>
            <a:lvl1pPr>
              <a:defRPr sz="13600"/>
            </a:lvl1pPr>
            <a:lvl2pPr>
              <a:defRPr sz="11800"/>
            </a:lvl2pPr>
            <a:lvl3pPr>
              <a:defRPr sz="101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7" y="9184645"/>
            <a:ext cx="10829927" cy="30022803"/>
          </a:xfrm>
        </p:spPr>
        <p:txBody>
          <a:bodyPr/>
          <a:lstStyle>
            <a:lvl1pPr marL="0" indent="0">
              <a:buNone/>
              <a:defRPr sz="5900"/>
            </a:lvl1pPr>
            <a:lvl2pPr marL="1936260" indent="0">
              <a:buNone/>
              <a:defRPr sz="5100"/>
            </a:lvl2pPr>
            <a:lvl3pPr marL="3872521" indent="0">
              <a:buNone/>
              <a:defRPr sz="4200"/>
            </a:lvl3pPr>
            <a:lvl4pPr marL="5808781" indent="0">
              <a:buNone/>
              <a:defRPr sz="3800"/>
            </a:lvl4pPr>
            <a:lvl5pPr marL="7745041" indent="0">
              <a:buNone/>
              <a:defRPr sz="3800"/>
            </a:lvl5pPr>
            <a:lvl6pPr marL="9681301" indent="0">
              <a:buNone/>
              <a:defRPr sz="3800"/>
            </a:lvl6pPr>
            <a:lvl7pPr marL="11617562" indent="0">
              <a:buNone/>
              <a:defRPr sz="3800"/>
            </a:lvl7pPr>
            <a:lvl8pPr marL="13553822" indent="0">
              <a:buNone/>
              <a:defRPr sz="3800"/>
            </a:lvl8pPr>
            <a:lvl9pPr marL="15490082" indent="0">
              <a:buNone/>
              <a:defRPr sz="3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2509F4-1FC3-4287-943C-9B479B1C0F56}" type="datetimeFigureOut">
              <a:rPr lang="en-US"/>
              <a:pPr>
                <a:defRPr/>
              </a:pPr>
              <a:t>6/21/2014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C41A0A-1C7F-44FB-BD60-E7368ADD8F9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0880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2238" y="30723842"/>
            <a:ext cx="19751040" cy="3627123"/>
          </a:xfrm>
        </p:spPr>
        <p:txBody>
          <a:bodyPr anchor="b"/>
          <a:lstStyle>
            <a:lvl1pPr algn="l">
              <a:defRPr sz="8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2238" y="3921760"/>
            <a:ext cx="19751040" cy="26334720"/>
          </a:xfrm>
        </p:spPr>
        <p:txBody>
          <a:bodyPr rtlCol="0">
            <a:normAutofit/>
          </a:bodyPr>
          <a:lstStyle>
            <a:lvl1pPr marL="0" indent="0">
              <a:buNone/>
              <a:defRPr sz="13600"/>
            </a:lvl1pPr>
            <a:lvl2pPr marL="1936260" indent="0">
              <a:buNone/>
              <a:defRPr sz="11800"/>
            </a:lvl2pPr>
            <a:lvl3pPr marL="3872521" indent="0">
              <a:buNone/>
              <a:defRPr sz="10100"/>
            </a:lvl3pPr>
            <a:lvl4pPr marL="5808781" indent="0">
              <a:buNone/>
              <a:defRPr sz="8500"/>
            </a:lvl4pPr>
            <a:lvl5pPr marL="7745041" indent="0">
              <a:buNone/>
              <a:defRPr sz="8500"/>
            </a:lvl5pPr>
            <a:lvl6pPr marL="9681301" indent="0">
              <a:buNone/>
              <a:defRPr sz="8500"/>
            </a:lvl6pPr>
            <a:lvl7pPr marL="11617562" indent="0">
              <a:buNone/>
              <a:defRPr sz="8500"/>
            </a:lvl7pPr>
            <a:lvl8pPr marL="13553822" indent="0">
              <a:buNone/>
              <a:defRPr sz="8500"/>
            </a:lvl8pPr>
            <a:lvl9pPr marL="15490082" indent="0">
              <a:buNone/>
              <a:defRPr sz="85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2238" y="34350965"/>
            <a:ext cx="19751040" cy="5151117"/>
          </a:xfrm>
        </p:spPr>
        <p:txBody>
          <a:bodyPr/>
          <a:lstStyle>
            <a:lvl1pPr marL="0" indent="0">
              <a:buNone/>
              <a:defRPr sz="5900"/>
            </a:lvl1pPr>
            <a:lvl2pPr marL="1936260" indent="0">
              <a:buNone/>
              <a:defRPr sz="5100"/>
            </a:lvl2pPr>
            <a:lvl3pPr marL="3872521" indent="0">
              <a:buNone/>
              <a:defRPr sz="4200"/>
            </a:lvl3pPr>
            <a:lvl4pPr marL="5808781" indent="0">
              <a:buNone/>
              <a:defRPr sz="3800"/>
            </a:lvl4pPr>
            <a:lvl5pPr marL="7745041" indent="0">
              <a:buNone/>
              <a:defRPr sz="3800"/>
            </a:lvl5pPr>
            <a:lvl6pPr marL="9681301" indent="0">
              <a:buNone/>
              <a:defRPr sz="3800"/>
            </a:lvl6pPr>
            <a:lvl7pPr marL="11617562" indent="0">
              <a:buNone/>
              <a:defRPr sz="3800"/>
            </a:lvl7pPr>
            <a:lvl8pPr marL="13553822" indent="0">
              <a:buNone/>
              <a:defRPr sz="3800"/>
            </a:lvl8pPr>
            <a:lvl9pPr marL="15490082" indent="0">
              <a:buNone/>
              <a:defRPr sz="3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104D03-6988-417F-A7CC-C9F10A8C9D73}" type="datetimeFigureOut">
              <a:rPr lang="en-US"/>
              <a:pPr>
                <a:defRPr/>
              </a:pPr>
              <a:t>6/21/2014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8ECB63-C1BA-4FFD-88A0-AE7FCD7C197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844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646238" y="1758950"/>
            <a:ext cx="29625925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87252" tIns="193626" rIns="387252" bIns="19362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646238" y="10240963"/>
            <a:ext cx="29625925" cy="28967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87252" tIns="193626" rIns="387252" bIns="1936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46238" y="40681275"/>
            <a:ext cx="7680325" cy="2336800"/>
          </a:xfrm>
          <a:prstGeom prst="rect">
            <a:avLst/>
          </a:prstGeom>
        </p:spPr>
        <p:txBody>
          <a:bodyPr vert="horz" wrap="square" lIns="387252" tIns="193626" rIns="387252" bIns="193626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51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D50960B5-459A-4C63-BEBD-D5788576A666}" type="datetimeFigureOut">
              <a:rPr lang="en-US"/>
              <a:pPr>
                <a:defRPr/>
              </a:pPr>
              <a:t>6/21/2014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245850" y="40681275"/>
            <a:ext cx="10426700" cy="2336800"/>
          </a:xfrm>
          <a:prstGeom prst="rect">
            <a:avLst/>
          </a:prstGeom>
        </p:spPr>
        <p:txBody>
          <a:bodyPr vert="horz" wrap="square" lIns="387252" tIns="193626" rIns="387252" bIns="193626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51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591838" y="40681275"/>
            <a:ext cx="7680325" cy="2336800"/>
          </a:xfrm>
          <a:prstGeom prst="rect">
            <a:avLst/>
          </a:prstGeom>
        </p:spPr>
        <p:txBody>
          <a:bodyPr vert="horz" wrap="square" lIns="387252" tIns="193626" rIns="387252" bIns="193626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51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8EF44341-2F0E-46E9-BDFA-C4C08F765F0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870325" rtl="0" eaLnBrk="0" fontAlgn="base" hangingPunct="0">
        <a:spcBef>
          <a:spcPct val="0"/>
        </a:spcBef>
        <a:spcAft>
          <a:spcPct val="0"/>
        </a:spcAft>
        <a:defRPr sz="186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3870325" rtl="0" eaLnBrk="0" fontAlgn="base" hangingPunct="0">
        <a:spcBef>
          <a:spcPct val="0"/>
        </a:spcBef>
        <a:spcAft>
          <a:spcPct val="0"/>
        </a:spcAft>
        <a:defRPr sz="18600">
          <a:solidFill>
            <a:schemeClr val="tx1"/>
          </a:solidFill>
          <a:latin typeface="Calibri" pitchFamily="34" charset="0"/>
        </a:defRPr>
      </a:lvl2pPr>
      <a:lvl3pPr algn="ctr" defTabSz="3870325" rtl="0" eaLnBrk="0" fontAlgn="base" hangingPunct="0">
        <a:spcBef>
          <a:spcPct val="0"/>
        </a:spcBef>
        <a:spcAft>
          <a:spcPct val="0"/>
        </a:spcAft>
        <a:defRPr sz="18600">
          <a:solidFill>
            <a:schemeClr val="tx1"/>
          </a:solidFill>
          <a:latin typeface="Calibri" pitchFamily="34" charset="0"/>
        </a:defRPr>
      </a:lvl3pPr>
      <a:lvl4pPr algn="ctr" defTabSz="3870325" rtl="0" eaLnBrk="0" fontAlgn="base" hangingPunct="0">
        <a:spcBef>
          <a:spcPct val="0"/>
        </a:spcBef>
        <a:spcAft>
          <a:spcPct val="0"/>
        </a:spcAft>
        <a:defRPr sz="18600">
          <a:solidFill>
            <a:schemeClr val="tx1"/>
          </a:solidFill>
          <a:latin typeface="Calibri" pitchFamily="34" charset="0"/>
        </a:defRPr>
      </a:lvl4pPr>
      <a:lvl5pPr algn="ctr" defTabSz="3870325" rtl="0" eaLnBrk="0" fontAlgn="base" hangingPunct="0">
        <a:spcBef>
          <a:spcPct val="0"/>
        </a:spcBef>
        <a:spcAft>
          <a:spcPct val="0"/>
        </a:spcAft>
        <a:defRPr sz="18600">
          <a:solidFill>
            <a:schemeClr val="tx1"/>
          </a:solidFill>
          <a:latin typeface="Calibri" pitchFamily="34" charset="0"/>
        </a:defRPr>
      </a:lvl5pPr>
      <a:lvl6pPr marL="403388" algn="ctr" defTabSz="3871400" rtl="0" fontAlgn="base">
        <a:spcBef>
          <a:spcPct val="0"/>
        </a:spcBef>
        <a:spcAft>
          <a:spcPct val="0"/>
        </a:spcAft>
        <a:defRPr sz="18600">
          <a:solidFill>
            <a:schemeClr val="tx1"/>
          </a:solidFill>
          <a:latin typeface="Calibri" pitchFamily="34" charset="0"/>
        </a:defRPr>
      </a:lvl6pPr>
      <a:lvl7pPr marL="806775" algn="ctr" defTabSz="3871400" rtl="0" fontAlgn="base">
        <a:spcBef>
          <a:spcPct val="0"/>
        </a:spcBef>
        <a:spcAft>
          <a:spcPct val="0"/>
        </a:spcAft>
        <a:defRPr sz="18600">
          <a:solidFill>
            <a:schemeClr val="tx1"/>
          </a:solidFill>
          <a:latin typeface="Calibri" pitchFamily="34" charset="0"/>
        </a:defRPr>
      </a:lvl7pPr>
      <a:lvl8pPr marL="1210163" algn="ctr" defTabSz="3871400" rtl="0" fontAlgn="base">
        <a:spcBef>
          <a:spcPct val="0"/>
        </a:spcBef>
        <a:spcAft>
          <a:spcPct val="0"/>
        </a:spcAft>
        <a:defRPr sz="18600">
          <a:solidFill>
            <a:schemeClr val="tx1"/>
          </a:solidFill>
          <a:latin typeface="Calibri" pitchFamily="34" charset="0"/>
        </a:defRPr>
      </a:lvl8pPr>
      <a:lvl9pPr marL="1613550" algn="ctr" defTabSz="3871400" rtl="0" fontAlgn="base">
        <a:spcBef>
          <a:spcPct val="0"/>
        </a:spcBef>
        <a:spcAft>
          <a:spcPct val="0"/>
        </a:spcAft>
        <a:defRPr sz="18600">
          <a:solidFill>
            <a:schemeClr val="tx1"/>
          </a:solidFill>
          <a:latin typeface="Calibri" pitchFamily="34" charset="0"/>
        </a:defRPr>
      </a:lvl9pPr>
    </p:titleStyle>
    <p:bodyStyle>
      <a:lvl1pPr marL="1450975" indent="-1450975" algn="l" defTabSz="38703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3600" kern="1200">
          <a:solidFill>
            <a:schemeClr val="tx1"/>
          </a:solidFill>
          <a:latin typeface="+mn-lt"/>
          <a:ea typeface="+mn-ea"/>
          <a:cs typeface="+mn-cs"/>
        </a:defRPr>
      </a:lvl1pPr>
      <a:lvl2pPr marL="3144838" indent="-1209675" algn="l" defTabSz="38703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1800" kern="1200">
          <a:solidFill>
            <a:schemeClr val="tx1"/>
          </a:solidFill>
          <a:latin typeface="+mn-lt"/>
          <a:ea typeface="+mn-ea"/>
          <a:cs typeface="+mn-cs"/>
        </a:defRPr>
      </a:lvl2pPr>
      <a:lvl3pPr marL="4840288" indent="-966788" algn="l" defTabSz="38703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0100" kern="1200">
          <a:solidFill>
            <a:schemeClr val="tx1"/>
          </a:solidFill>
          <a:latin typeface="+mn-lt"/>
          <a:ea typeface="+mn-ea"/>
          <a:cs typeface="+mn-cs"/>
        </a:defRPr>
      </a:lvl3pPr>
      <a:lvl4pPr marL="6775450" indent="-966788" algn="l" defTabSz="38703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710613" indent="-966788" algn="l" defTabSz="38703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649432" indent="-968130" algn="l" defTabSz="3872521" rtl="0" eaLnBrk="1" latinLnBrk="0" hangingPunct="1">
        <a:spcBef>
          <a:spcPct val="20000"/>
        </a:spcBef>
        <a:buFont typeface="Arial" pitchFamily="34" charset="0"/>
        <a:buChar char="•"/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585692" indent="-968130" algn="l" defTabSz="3872521" rtl="0" eaLnBrk="1" latinLnBrk="0" hangingPunct="1">
        <a:spcBef>
          <a:spcPct val="20000"/>
        </a:spcBef>
        <a:buFont typeface="Arial" pitchFamily="34" charset="0"/>
        <a:buChar char="•"/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4521952" indent="-968130" algn="l" defTabSz="3872521" rtl="0" eaLnBrk="1" latinLnBrk="0" hangingPunct="1">
        <a:spcBef>
          <a:spcPct val="20000"/>
        </a:spcBef>
        <a:buFont typeface="Arial" pitchFamily="34" charset="0"/>
        <a:buChar char="•"/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6458212" indent="-968130" algn="l" defTabSz="3872521" rtl="0" eaLnBrk="1" latinLnBrk="0" hangingPunct="1">
        <a:spcBef>
          <a:spcPct val="20000"/>
        </a:spcBef>
        <a:buFont typeface="Arial" pitchFamily="34" charset="0"/>
        <a:buChar char="•"/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72521" rtl="0" eaLnBrk="1" latinLnBrk="0" hangingPunct="1">
        <a:defRPr sz="7600" kern="1200">
          <a:solidFill>
            <a:schemeClr val="tx1"/>
          </a:solidFill>
          <a:latin typeface="+mn-lt"/>
          <a:ea typeface="+mn-ea"/>
          <a:cs typeface="+mn-cs"/>
        </a:defRPr>
      </a:lvl1pPr>
      <a:lvl2pPr marL="1936260" algn="l" defTabSz="3872521" rtl="0" eaLnBrk="1" latinLnBrk="0" hangingPunct="1">
        <a:defRPr sz="7600" kern="1200">
          <a:solidFill>
            <a:schemeClr val="tx1"/>
          </a:solidFill>
          <a:latin typeface="+mn-lt"/>
          <a:ea typeface="+mn-ea"/>
          <a:cs typeface="+mn-cs"/>
        </a:defRPr>
      </a:lvl2pPr>
      <a:lvl3pPr marL="3872521" algn="l" defTabSz="3872521" rtl="0" eaLnBrk="1" latinLnBrk="0" hangingPunct="1">
        <a:defRPr sz="7600" kern="1200">
          <a:solidFill>
            <a:schemeClr val="tx1"/>
          </a:solidFill>
          <a:latin typeface="+mn-lt"/>
          <a:ea typeface="+mn-ea"/>
          <a:cs typeface="+mn-cs"/>
        </a:defRPr>
      </a:lvl3pPr>
      <a:lvl4pPr marL="5808781" algn="l" defTabSz="3872521" rtl="0" eaLnBrk="1" latinLnBrk="0" hangingPunct="1">
        <a:defRPr sz="7600" kern="1200">
          <a:solidFill>
            <a:schemeClr val="tx1"/>
          </a:solidFill>
          <a:latin typeface="+mn-lt"/>
          <a:ea typeface="+mn-ea"/>
          <a:cs typeface="+mn-cs"/>
        </a:defRPr>
      </a:lvl4pPr>
      <a:lvl5pPr marL="7745041" algn="l" defTabSz="3872521" rtl="0" eaLnBrk="1" latinLnBrk="0" hangingPunct="1">
        <a:defRPr sz="7600" kern="1200">
          <a:solidFill>
            <a:schemeClr val="tx1"/>
          </a:solidFill>
          <a:latin typeface="+mn-lt"/>
          <a:ea typeface="+mn-ea"/>
          <a:cs typeface="+mn-cs"/>
        </a:defRPr>
      </a:lvl5pPr>
      <a:lvl6pPr marL="9681301" algn="l" defTabSz="3872521" rtl="0" eaLnBrk="1" latinLnBrk="0" hangingPunct="1">
        <a:defRPr sz="7600" kern="1200">
          <a:solidFill>
            <a:schemeClr val="tx1"/>
          </a:solidFill>
          <a:latin typeface="+mn-lt"/>
          <a:ea typeface="+mn-ea"/>
          <a:cs typeface="+mn-cs"/>
        </a:defRPr>
      </a:lvl6pPr>
      <a:lvl7pPr marL="11617562" algn="l" defTabSz="3872521" rtl="0" eaLnBrk="1" latinLnBrk="0" hangingPunct="1">
        <a:defRPr sz="7600" kern="1200">
          <a:solidFill>
            <a:schemeClr val="tx1"/>
          </a:solidFill>
          <a:latin typeface="+mn-lt"/>
          <a:ea typeface="+mn-ea"/>
          <a:cs typeface="+mn-cs"/>
        </a:defRPr>
      </a:lvl7pPr>
      <a:lvl8pPr marL="13553822" algn="l" defTabSz="3872521" rtl="0" eaLnBrk="1" latinLnBrk="0" hangingPunct="1">
        <a:defRPr sz="7600" kern="1200">
          <a:solidFill>
            <a:schemeClr val="tx1"/>
          </a:solidFill>
          <a:latin typeface="+mn-lt"/>
          <a:ea typeface="+mn-ea"/>
          <a:cs typeface="+mn-cs"/>
        </a:defRPr>
      </a:lvl8pPr>
      <a:lvl9pPr marL="15490082" algn="l" defTabSz="3872521" rtl="0" eaLnBrk="1" latinLnBrk="0" hangingPunct="1">
        <a:defRPr sz="7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" name="Straight Connector 42"/>
          <p:cNvCxnSpPr/>
          <p:nvPr/>
        </p:nvCxnSpPr>
        <p:spPr>
          <a:xfrm flipV="1">
            <a:off x="1" y="261258"/>
            <a:ext cx="32918400" cy="101600"/>
          </a:xfrm>
          <a:prstGeom prst="straightConnector1">
            <a:avLst/>
          </a:prstGeom>
          <a:ln w="508000" cmpd="tri">
            <a:gradFill flip="none" rotWithShape="1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54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42"/>
          <p:cNvCxnSpPr/>
          <p:nvPr/>
        </p:nvCxnSpPr>
        <p:spPr>
          <a:xfrm rot="16200000" flipV="1">
            <a:off x="-21532284" y="21912951"/>
            <a:ext cx="43891200" cy="65316"/>
          </a:xfrm>
          <a:prstGeom prst="straightConnector1">
            <a:avLst/>
          </a:prstGeom>
          <a:ln w="508000" cmpd="tri">
            <a:gradFill flip="none" rotWithShape="1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54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 Box 6"/>
          <p:cNvSpPr txBox="1">
            <a:spLocks noChangeArrowheads="1"/>
          </p:cNvSpPr>
          <p:nvPr/>
        </p:nvSpPr>
        <p:spPr bwMode="auto">
          <a:xfrm>
            <a:off x="1649413" y="0"/>
            <a:ext cx="31268987" cy="59944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lIns="445966" tIns="377587" rIns="445966" bIns="445966" anchor="ctr"/>
          <a:lstStyle/>
          <a:p>
            <a:pPr marL="1510347" defTabSz="3872521" fontAlgn="auto">
              <a:lnSpc>
                <a:spcPct val="95000"/>
              </a:lnSpc>
              <a:spcBef>
                <a:spcPts val="826"/>
              </a:spcBef>
              <a:spcAft>
                <a:spcPts val="0"/>
              </a:spcAft>
              <a:defRPr/>
            </a:pPr>
            <a:endParaRPr lang="en-US" b="1" cap="small" dirty="0">
              <a:solidFill>
                <a:schemeClr val="bg1"/>
              </a:solidFill>
              <a:latin typeface="+mn-lt"/>
              <a:ea typeface="ＭＳ Ｐゴシック" charset="-128"/>
              <a:cs typeface="Arial" charset="0"/>
            </a:endParaRPr>
          </a:p>
        </p:txBody>
      </p:sp>
      <p:sp>
        <p:nvSpPr>
          <p:cNvPr id="2053" name="Rectangle 31"/>
          <p:cNvSpPr>
            <a:spLocks noChangeArrowheads="1"/>
          </p:cNvSpPr>
          <p:nvPr/>
        </p:nvSpPr>
        <p:spPr bwMode="auto">
          <a:xfrm>
            <a:off x="0" y="0"/>
            <a:ext cx="32918400" cy="43891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75515" tIns="37760" rIns="75515" bIns="3776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3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1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0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85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85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38703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5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38703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5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38703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5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38703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5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7600"/>
          </a:p>
        </p:txBody>
      </p:sp>
      <p:sp>
        <p:nvSpPr>
          <p:cNvPr id="2054" name="TextBox 38"/>
          <p:cNvSpPr txBox="1">
            <a:spLocks noChangeArrowheads="1"/>
          </p:cNvSpPr>
          <p:nvPr/>
        </p:nvSpPr>
        <p:spPr bwMode="auto">
          <a:xfrm flipH="1">
            <a:off x="4278313" y="41965563"/>
            <a:ext cx="22860000" cy="124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515" tIns="37760" rIns="75515" bIns="3776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3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1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0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85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85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38703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5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38703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5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38703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5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38703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5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7600"/>
              <a:t> </a:t>
            </a:r>
          </a:p>
        </p:txBody>
      </p:sp>
      <p:cxnSp>
        <p:nvCxnSpPr>
          <p:cNvPr id="28" name="Straight Connector 42"/>
          <p:cNvCxnSpPr/>
          <p:nvPr/>
        </p:nvCxnSpPr>
        <p:spPr>
          <a:xfrm rot="10800000">
            <a:off x="1" y="43499315"/>
            <a:ext cx="32918400" cy="2119"/>
          </a:xfrm>
          <a:prstGeom prst="straightConnector1">
            <a:avLst/>
          </a:prstGeom>
          <a:ln w="508000" cmpd="tri">
            <a:gradFill flip="none" rotWithShape="1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162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2"/>
          <p:cNvCxnSpPr/>
          <p:nvPr/>
        </p:nvCxnSpPr>
        <p:spPr>
          <a:xfrm rot="5400000">
            <a:off x="10548768" y="21912437"/>
            <a:ext cx="43891200" cy="66333"/>
          </a:xfrm>
          <a:prstGeom prst="straightConnector1">
            <a:avLst/>
          </a:prstGeom>
          <a:ln w="508000" cmpd="tri">
            <a:gradFill flip="none" rotWithShape="1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162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57"/>
          <p:cNvSpPr>
            <a:spLocks noChangeArrowheads="1"/>
          </p:cNvSpPr>
          <p:nvPr/>
        </p:nvSpPr>
        <p:spPr bwMode="auto">
          <a:xfrm>
            <a:off x="1295406" y="12649204"/>
            <a:ext cx="7299960" cy="7264403"/>
          </a:xfrm>
          <a:prstGeom prst="rect">
            <a:avLst/>
          </a:prstGeom>
          <a:noFill/>
          <a:ln w="76200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51076" tIns="75541" rIns="151076" bIns="297393"/>
          <a:lstStyle/>
          <a:p>
            <a:pPr marL="283265" indent="-283265" defTabSz="3872521" eaLnBrk="1" fontAlgn="auto" hangingPunct="1">
              <a:spcBef>
                <a:spcPts val="1487"/>
              </a:spcBef>
              <a:spcAft>
                <a:spcPts val="0"/>
              </a:spcAft>
              <a:defRPr/>
            </a:pPr>
            <a:endParaRPr lang="en-US" sz="3400" dirty="0">
              <a:ln w="1905"/>
              <a:solidFill>
                <a:schemeClr val="tx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cs typeface="Arial" pitchFamily="34" charset="0"/>
            </a:endParaRPr>
          </a:p>
          <a:p>
            <a:pPr marL="283265" indent="-283265" defTabSz="3872521" eaLnBrk="1" fontAlgn="auto" hangingPunct="1">
              <a:spcBef>
                <a:spcPts val="1487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3400" dirty="0">
              <a:ln w="1905"/>
              <a:solidFill>
                <a:schemeClr val="tx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cs typeface="Arial" pitchFamily="34" charset="0"/>
            </a:endParaRPr>
          </a:p>
          <a:p>
            <a:pPr marL="283265" indent="-283265" defTabSz="3872521" eaLnBrk="1" fontAlgn="auto" hangingPunct="1">
              <a:spcBef>
                <a:spcPts val="1487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AU" sz="3400" dirty="0">
              <a:ln w="1905"/>
              <a:solidFill>
                <a:schemeClr val="tx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cs typeface="Arial" charset="0"/>
            </a:endParaRPr>
          </a:p>
        </p:txBody>
      </p:sp>
      <p:sp>
        <p:nvSpPr>
          <p:cNvPr id="55" name="Rectangle 57"/>
          <p:cNvSpPr>
            <a:spLocks noChangeArrowheads="1"/>
          </p:cNvSpPr>
          <p:nvPr/>
        </p:nvSpPr>
        <p:spPr bwMode="auto">
          <a:xfrm>
            <a:off x="1219204" y="31089600"/>
            <a:ext cx="7284720" cy="12801600"/>
          </a:xfrm>
          <a:prstGeom prst="rect">
            <a:avLst/>
          </a:prstGeom>
          <a:noFill/>
          <a:ln w="76200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51076" tIns="75541" rIns="151076" bIns="297393"/>
          <a:lstStyle/>
          <a:p>
            <a:pPr marL="283265" indent="-283265" defTabSz="3872521" eaLnBrk="1" fontAlgn="auto" hangingPunct="1">
              <a:spcBef>
                <a:spcPts val="1487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3400" dirty="0">
              <a:ln w="1905"/>
              <a:solidFill>
                <a:schemeClr val="tx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cs typeface="Arial" pitchFamily="34" charset="0"/>
            </a:endParaRPr>
          </a:p>
          <a:p>
            <a:pPr marL="283265" indent="-283265" defTabSz="3872521" eaLnBrk="1" fontAlgn="auto" hangingPunct="1">
              <a:spcBef>
                <a:spcPts val="1487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AU" sz="3400" dirty="0">
              <a:ln w="1905"/>
              <a:solidFill>
                <a:schemeClr val="tx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cs typeface="Arial" charset="0"/>
            </a:endParaRPr>
          </a:p>
        </p:txBody>
      </p:sp>
      <p:sp>
        <p:nvSpPr>
          <p:cNvPr id="49" name="Rectangle 57"/>
          <p:cNvSpPr>
            <a:spLocks noChangeArrowheads="1"/>
          </p:cNvSpPr>
          <p:nvPr/>
        </p:nvSpPr>
        <p:spPr bwMode="auto">
          <a:xfrm>
            <a:off x="1295405" y="22555200"/>
            <a:ext cx="7208520" cy="5486400"/>
          </a:xfrm>
          <a:prstGeom prst="rect">
            <a:avLst/>
          </a:prstGeom>
          <a:noFill/>
          <a:ln w="76200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51076" tIns="75541" rIns="151076" bIns="297393"/>
          <a:lstStyle/>
          <a:p>
            <a:pPr marL="283265" indent="-283265" defTabSz="3872521" eaLnBrk="1" fontAlgn="auto" hangingPunct="1">
              <a:spcBef>
                <a:spcPts val="1487"/>
              </a:spcBef>
              <a:spcAft>
                <a:spcPts val="0"/>
              </a:spcAft>
              <a:defRPr/>
            </a:pPr>
            <a:endParaRPr lang="en-US" sz="3400" dirty="0">
              <a:ln w="1905"/>
              <a:solidFill>
                <a:schemeClr val="tx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Arial" pitchFamily="34" charset="0"/>
            </a:endParaRPr>
          </a:p>
          <a:p>
            <a:pPr marL="283265" indent="-283265" defTabSz="3872521" eaLnBrk="1" fontAlgn="auto" hangingPunct="1">
              <a:spcBef>
                <a:spcPts val="1487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3400" dirty="0">
              <a:ln w="1905"/>
              <a:solidFill>
                <a:schemeClr val="tx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cs typeface="Arial" pitchFamily="34" charset="0"/>
            </a:endParaRPr>
          </a:p>
          <a:p>
            <a:pPr marL="283265" indent="-283265" defTabSz="3872521" eaLnBrk="1" fontAlgn="auto" hangingPunct="1">
              <a:spcBef>
                <a:spcPts val="1487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AU" sz="3400" dirty="0">
              <a:ln w="1905"/>
              <a:solidFill>
                <a:schemeClr val="tx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cs typeface="Arial" charset="0"/>
            </a:endParaRPr>
          </a:p>
          <a:p>
            <a:pPr marL="283265" indent="-283265" defTabSz="3872521" eaLnBrk="1" fontAlgn="auto" hangingPunct="1">
              <a:spcBef>
                <a:spcPts val="1487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3000" dirty="0">
              <a:ln w="1905"/>
              <a:solidFill>
                <a:schemeClr val="tx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cs typeface="Arial" pitchFamily="34" charset="0"/>
            </a:endParaRPr>
          </a:p>
        </p:txBody>
      </p:sp>
      <p:sp>
        <p:nvSpPr>
          <p:cNvPr id="15363" name="Text Box 8"/>
          <p:cNvSpPr txBox="1">
            <a:spLocks noChangeArrowheads="1"/>
          </p:cNvSpPr>
          <p:nvPr/>
        </p:nvSpPr>
        <p:spPr bwMode="auto">
          <a:xfrm>
            <a:off x="758825" y="717550"/>
            <a:ext cx="31427738" cy="8223250"/>
          </a:xfrm>
          <a:prstGeom prst="rect">
            <a:avLst/>
          </a:prstGeom>
          <a:ln>
            <a:noFill/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297312" tIns="0" rIns="297312" bIns="297312"/>
          <a:lstStyle/>
          <a:p>
            <a:pPr defTabSz="3872521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GB" sz="85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ＭＳ Ｐゴシック" charset="-128"/>
              </a:rPr>
              <a:t>Cognitive Fusion Mediates the Impact of </a:t>
            </a:r>
          </a:p>
          <a:p>
            <a:pPr defTabSz="3872521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GB" sz="85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ＭＳ Ｐゴシック" charset="-128"/>
              </a:rPr>
              <a:t>Stigma on Well-being in Adults </a:t>
            </a:r>
          </a:p>
          <a:p>
            <a:pPr defTabSz="3872521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GB" sz="85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ＭＳ Ｐゴシック" charset="-128"/>
              </a:rPr>
              <a:t>Living with MS</a:t>
            </a:r>
          </a:p>
          <a:p>
            <a:pPr defTabSz="3872521" fontAlgn="auto">
              <a:spcBef>
                <a:spcPct val="20000"/>
              </a:spcBef>
              <a:spcAft>
                <a:spcPts val="0"/>
              </a:spcAft>
              <a:defRPr/>
            </a:pPr>
            <a:endParaRPr lang="en-GB" sz="28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  <a:ea typeface="ＭＳ Ｐゴシック" charset="-128"/>
            </a:endParaRPr>
          </a:p>
          <a:p>
            <a:pPr defTabSz="3872521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GB" sz="4800" b="1" baseline="30000" dirty="0">
                <a:solidFill>
                  <a:schemeClr val="tx2">
                    <a:lumMod val="75000"/>
                  </a:schemeClr>
                </a:solidFill>
                <a:latin typeface="Georgia" pitchFamily="18" charset="0"/>
                <a:ea typeface="ＭＳ Ｐゴシック" charset="-128"/>
              </a:rPr>
              <a:t>1</a:t>
            </a:r>
            <a:r>
              <a:rPr lang="en-GB" sz="4800" b="1" dirty="0">
                <a:solidFill>
                  <a:schemeClr val="tx2">
                    <a:lumMod val="75000"/>
                  </a:schemeClr>
                </a:solidFill>
                <a:latin typeface="Georgia" pitchFamily="18" charset="0"/>
                <a:ea typeface="ＭＳ Ｐゴシック" charset="-128"/>
              </a:rPr>
              <a:t>Amy House, PhD, </a:t>
            </a:r>
            <a:r>
              <a:rPr lang="en-GB" sz="4800" b="1" baseline="30000" dirty="0">
                <a:solidFill>
                  <a:schemeClr val="tx2">
                    <a:lumMod val="75000"/>
                  </a:schemeClr>
                </a:solidFill>
                <a:latin typeface="Georgia" pitchFamily="18" charset="0"/>
                <a:ea typeface="ＭＳ Ｐゴシック" charset="-128"/>
              </a:rPr>
              <a:t>1</a:t>
            </a:r>
            <a:r>
              <a:rPr lang="en-GB" sz="4800" b="1" dirty="0">
                <a:solidFill>
                  <a:schemeClr val="tx2">
                    <a:lumMod val="75000"/>
                  </a:schemeClr>
                </a:solidFill>
                <a:latin typeface="Georgia" pitchFamily="18" charset="0"/>
                <a:ea typeface="ＭＳ Ｐゴシック" charset="-128"/>
              </a:rPr>
              <a:t>Abbey Valvano, PhD, </a:t>
            </a:r>
            <a:r>
              <a:rPr lang="en-GB" sz="4800" b="1" baseline="30000" dirty="0">
                <a:solidFill>
                  <a:schemeClr val="tx2">
                    <a:lumMod val="75000"/>
                  </a:schemeClr>
                </a:solidFill>
                <a:latin typeface="Georgia" pitchFamily="18" charset="0"/>
                <a:ea typeface="ＭＳ Ｐゴシック" charset="-128"/>
              </a:rPr>
              <a:t>1</a:t>
            </a:r>
            <a:r>
              <a:rPr lang="en-GB" sz="4800" b="1" dirty="0">
                <a:solidFill>
                  <a:schemeClr val="tx2">
                    <a:lumMod val="75000"/>
                  </a:schemeClr>
                </a:solidFill>
                <a:latin typeface="Georgia" pitchFamily="18" charset="0"/>
                <a:ea typeface="ＭＳ Ｐゴシック" charset="-128"/>
              </a:rPr>
              <a:t>Lauren Penwell-Waines, PhD, </a:t>
            </a:r>
          </a:p>
          <a:p>
            <a:pPr defTabSz="3872521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GB" sz="4800" b="1" baseline="30000" dirty="0">
                <a:solidFill>
                  <a:schemeClr val="tx2">
                    <a:lumMod val="75000"/>
                  </a:schemeClr>
                </a:solidFill>
                <a:latin typeface="Georgia" pitchFamily="18" charset="0"/>
                <a:ea typeface="ＭＳ Ｐゴシック" charset="-128"/>
              </a:rPr>
              <a:t>2</a:t>
            </a:r>
            <a:r>
              <a:rPr lang="en-GB" sz="4800" b="1" dirty="0">
                <a:solidFill>
                  <a:schemeClr val="tx2">
                    <a:lumMod val="75000"/>
                  </a:schemeClr>
                </a:solidFill>
                <a:latin typeface="Georgia" pitchFamily="18" charset="0"/>
                <a:ea typeface="ＭＳ Ｐゴシック" charset="-128"/>
              </a:rPr>
              <a:t>Rebecca Rahn, PA, </a:t>
            </a:r>
            <a:r>
              <a:rPr lang="en-GB" sz="4800" b="1" baseline="30000" dirty="0">
                <a:solidFill>
                  <a:schemeClr val="tx2">
                    <a:lumMod val="75000"/>
                  </a:schemeClr>
                </a:solidFill>
                <a:latin typeface="Georgia" pitchFamily="18" charset="0"/>
                <a:ea typeface="ＭＳ Ｐゴシック" charset="-128"/>
              </a:rPr>
              <a:t>2</a:t>
            </a:r>
            <a:r>
              <a:rPr lang="en-GB" sz="4800" b="1" dirty="0">
                <a:solidFill>
                  <a:schemeClr val="tx2">
                    <a:lumMod val="75000"/>
                  </a:schemeClr>
                </a:solidFill>
                <a:latin typeface="Georgia" pitchFamily="18" charset="0"/>
                <a:ea typeface="ＭＳ Ｐゴシック" charset="-128"/>
              </a:rPr>
              <a:t>Suzanne Smith, MD, &amp; </a:t>
            </a:r>
            <a:r>
              <a:rPr lang="en-GB" sz="4800" b="1" baseline="30000" dirty="0">
                <a:solidFill>
                  <a:schemeClr val="tx2">
                    <a:lumMod val="75000"/>
                  </a:schemeClr>
                </a:solidFill>
                <a:latin typeface="Georgia" pitchFamily="18" charset="0"/>
                <a:ea typeface="ＭＳ Ｐゴシック" charset="-128"/>
              </a:rPr>
              <a:t>1</a:t>
            </a:r>
            <a:r>
              <a:rPr lang="en-GB" sz="4800" b="1" dirty="0">
                <a:solidFill>
                  <a:schemeClr val="tx2">
                    <a:lumMod val="75000"/>
                  </a:schemeClr>
                </a:solidFill>
                <a:latin typeface="Georgia" pitchFamily="18" charset="0"/>
                <a:ea typeface="ＭＳ Ｐゴシック" charset="-128"/>
              </a:rPr>
              <a:t>Lara </a:t>
            </a:r>
            <a:r>
              <a:rPr lang="en-GB" sz="4800" b="1" dirty="0" err="1">
                <a:solidFill>
                  <a:schemeClr val="tx2">
                    <a:lumMod val="75000"/>
                  </a:schemeClr>
                </a:solidFill>
                <a:latin typeface="Georgia" pitchFamily="18" charset="0"/>
                <a:ea typeface="ＭＳ Ｐゴシック" charset="-128"/>
              </a:rPr>
              <a:t>Stepleman</a:t>
            </a:r>
            <a:r>
              <a:rPr lang="en-GB" sz="4800" b="1" dirty="0">
                <a:solidFill>
                  <a:schemeClr val="tx2">
                    <a:lumMod val="75000"/>
                  </a:schemeClr>
                </a:solidFill>
                <a:latin typeface="Georgia" pitchFamily="18" charset="0"/>
                <a:ea typeface="ＭＳ Ｐゴシック" charset="-128"/>
              </a:rPr>
              <a:t>, PhD </a:t>
            </a:r>
          </a:p>
          <a:p>
            <a:pPr defTabSz="3872521" fontAlgn="auto">
              <a:spcBef>
                <a:spcPct val="20000"/>
              </a:spcBef>
              <a:spcAft>
                <a:spcPts val="0"/>
              </a:spcAft>
              <a:defRPr/>
            </a:pPr>
            <a:endParaRPr lang="en-GB" sz="2800" b="1" baseline="30000" dirty="0">
              <a:solidFill>
                <a:schemeClr val="tx2">
                  <a:lumMod val="75000"/>
                </a:schemeClr>
              </a:solidFill>
              <a:latin typeface="Georgia" pitchFamily="18" charset="0"/>
              <a:ea typeface="ＭＳ Ｐゴシック" charset="-128"/>
            </a:endParaRPr>
          </a:p>
          <a:p>
            <a:pPr defTabSz="3872521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GB" sz="4200" b="1" baseline="30000" dirty="0">
                <a:solidFill>
                  <a:schemeClr val="tx2">
                    <a:lumMod val="75000"/>
                  </a:schemeClr>
                </a:solidFill>
                <a:latin typeface="Georgia" pitchFamily="18" charset="0"/>
                <a:ea typeface="ＭＳ Ｐゴシック" charset="-128"/>
              </a:rPr>
              <a:t>1</a:t>
            </a:r>
            <a:r>
              <a:rPr lang="en-GB" sz="4200" b="1" dirty="0">
                <a:solidFill>
                  <a:schemeClr val="tx2">
                    <a:lumMod val="75000"/>
                  </a:schemeClr>
                </a:solidFill>
                <a:latin typeface="Georgia" pitchFamily="18" charset="0"/>
                <a:ea typeface="ＭＳ Ｐゴシック" charset="-128"/>
              </a:rPr>
              <a:t>Department of Psychiatry and Health </a:t>
            </a:r>
            <a:r>
              <a:rPr lang="en-GB" sz="4200" b="1" dirty="0" err="1">
                <a:solidFill>
                  <a:schemeClr val="tx2">
                    <a:lumMod val="75000"/>
                  </a:schemeClr>
                </a:solidFill>
                <a:latin typeface="Georgia" pitchFamily="18" charset="0"/>
                <a:ea typeface="ＭＳ Ｐゴシック" charset="-128"/>
              </a:rPr>
              <a:t>Behavior</a:t>
            </a:r>
            <a:r>
              <a:rPr lang="en-GB" sz="4200" b="1" dirty="0">
                <a:solidFill>
                  <a:schemeClr val="tx2">
                    <a:lumMod val="75000"/>
                  </a:schemeClr>
                </a:solidFill>
                <a:latin typeface="Georgia" pitchFamily="18" charset="0"/>
                <a:ea typeface="ＭＳ Ｐゴシック" charset="-128"/>
              </a:rPr>
              <a:t>, </a:t>
            </a:r>
            <a:r>
              <a:rPr lang="en-GB" sz="4200" b="1" baseline="30000" dirty="0">
                <a:solidFill>
                  <a:schemeClr val="tx2">
                    <a:lumMod val="75000"/>
                  </a:schemeClr>
                </a:solidFill>
                <a:latin typeface="Georgia" pitchFamily="18" charset="0"/>
                <a:ea typeface="ＭＳ Ｐゴシック" charset="-128"/>
              </a:rPr>
              <a:t>2</a:t>
            </a:r>
            <a:r>
              <a:rPr lang="en-GB" sz="4200" b="1" dirty="0">
                <a:solidFill>
                  <a:schemeClr val="tx2">
                    <a:lumMod val="75000"/>
                  </a:schemeClr>
                </a:solidFill>
                <a:latin typeface="Georgia" pitchFamily="18" charset="0"/>
                <a:ea typeface="ＭＳ Ｐゴシック" charset="-128"/>
              </a:rPr>
              <a:t>Department of Neurology</a:t>
            </a:r>
          </a:p>
          <a:p>
            <a:pPr defTabSz="3872521" fontAlgn="auto">
              <a:spcBef>
                <a:spcPct val="20000"/>
              </a:spcBef>
              <a:spcAft>
                <a:spcPts val="0"/>
              </a:spcAft>
              <a:defRPr/>
            </a:pPr>
            <a:endParaRPr lang="en-GB" sz="48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  <a:ea typeface="ＭＳ Ｐゴシック" charset="-128"/>
            </a:endParaRPr>
          </a:p>
          <a:p>
            <a:pPr defTabSz="3872521" fontAlgn="auto">
              <a:spcBef>
                <a:spcPct val="20000"/>
              </a:spcBef>
              <a:spcAft>
                <a:spcPts val="0"/>
              </a:spcAft>
              <a:defRPr/>
            </a:pPr>
            <a:endParaRPr lang="en-GB" sz="64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  <a:ea typeface="ＭＳ Ｐゴシック" charset="-128"/>
            </a:endParaRPr>
          </a:p>
        </p:txBody>
      </p:sp>
      <p:sp>
        <p:nvSpPr>
          <p:cNvPr id="63" name="Rectangle 57"/>
          <p:cNvSpPr>
            <a:spLocks noChangeArrowheads="1"/>
          </p:cNvSpPr>
          <p:nvPr/>
        </p:nvSpPr>
        <p:spPr bwMode="auto">
          <a:xfrm>
            <a:off x="24414484" y="30073600"/>
            <a:ext cx="7299960" cy="12801600"/>
          </a:xfrm>
          <a:prstGeom prst="rect">
            <a:avLst/>
          </a:prstGeom>
          <a:noFill/>
          <a:ln w="76200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51076" tIns="75541" rIns="151076" bIns="297393"/>
          <a:lstStyle/>
          <a:p>
            <a:pPr marL="283265" indent="-283265" defTabSz="3872521" eaLnBrk="1" fontAlgn="auto" hangingPunct="1">
              <a:spcBef>
                <a:spcPts val="1487"/>
              </a:spcBef>
              <a:spcAft>
                <a:spcPts val="0"/>
              </a:spcAft>
              <a:defRPr/>
            </a:pPr>
            <a:endParaRPr lang="en-US" sz="3400" dirty="0">
              <a:ln w="1905"/>
              <a:solidFill>
                <a:schemeClr val="tx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cs typeface="Arial" pitchFamily="34" charset="0"/>
            </a:endParaRPr>
          </a:p>
          <a:p>
            <a:pPr marL="283265" indent="-283265" defTabSz="3872521" eaLnBrk="1" fontAlgn="auto" hangingPunct="1">
              <a:spcBef>
                <a:spcPts val="1487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3400" dirty="0">
              <a:ln w="1905"/>
              <a:solidFill>
                <a:schemeClr val="tx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cs typeface="Arial" pitchFamily="34" charset="0"/>
            </a:endParaRPr>
          </a:p>
          <a:p>
            <a:pPr marL="283265" indent="-283265" defTabSz="3872521" eaLnBrk="1" fontAlgn="auto" hangingPunct="1">
              <a:spcBef>
                <a:spcPts val="1487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AU" sz="3400" dirty="0">
              <a:ln w="1905"/>
              <a:solidFill>
                <a:schemeClr val="tx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cs typeface="Arial" charset="0"/>
            </a:endParaRPr>
          </a:p>
        </p:txBody>
      </p:sp>
      <p:sp>
        <p:nvSpPr>
          <p:cNvPr id="2062" name="TextBox 47"/>
          <p:cNvSpPr txBox="1">
            <a:spLocks noChangeArrowheads="1"/>
          </p:cNvSpPr>
          <p:nvPr/>
        </p:nvSpPr>
        <p:spPr bwMode="auto">
          <a:xfrm>
            <a:off x="1219200" y="23275925"/>
            <a:ext cx="10668000" cy="146510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2753" tIns="61378" rIns="122753" bIns="61378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3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1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0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85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85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38703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5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38703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5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38703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5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38703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5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342900" indent="-342900" eaLnBrk="1" hangingPunct="1">
              <a:spcBef>
                <a:spcPct val="0"/>
              </a:spcBef>
              <a:buFontTx/>
              <a:buNone/>
            </a:pPr>
            <a:r>
              <a:rPr lang="en-US" altLang="en-US" sz="3200" b="1" u="sng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Procedure: 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US" altLang="en-US" sz="32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Patients </a:t>
            </a:r>
            <a:r>
              <a:rPr lang="en-US" altLang="en-US" sz="3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in the Augusta MS Center completed surveys  containing the measures listed below during their medical appointments.</a:t>
            </a:r>
          </a:p>
          <a:p>
            <a:pPr marL="342900" indent="-342900" eaLnBrk="1" hangingPunct="1">
              <a:spcBef>
                <a:spcPct val="0"/>
              </a:spcBef>
              <a:buFontTx/>
              <a:buNone/>
            </a:pPr>
            <a:endParaRPr lang="en-US" altLang="en-US" sz="24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indent="-342900" eaLnBrk="1" hangingPunct="1">
              <a:spcBef>
                <a:spcPct val="0"/>
              </a:spcBef>
              <a:buFontTx/>
              <a:buNone/>
            </a:pPr>
            <a:r>
              <a:rPr lang="en-US" altLang="en-US" sz="3200" b="1" u="sng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Measures:</a:t>
            </a:r>
          </a:p>
          <a:p>
            <a:pPr marL="520700" indent="-520700" eaLnBrk="1" hangingPunct="1"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en-US" altLang="en-US" sz="32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Demographic </a:t>
            </a:r>
            <a:r>
              <a:rPr lang="en-US" altLang="en-US" sz="3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Questionnaire (author-derived)</a:t>
            </a:r>
          </a:p>
          <a:p>
            <a:pPr marL="520700" indent="-520700" eaLnBrk="1" hangingPunct="1"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en-US" altLang="en-US" sz="32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MS-Related </a:t>
            </a:r>
            <a:r>
              <a:rPr lang="en-US" altLang="en-US" sz="3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Stigma Scale (</a:t>
            </a:r>
            <a:r>
              <a:rPr lang="en-US" altLang="en-US" sz="32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adapted </a:t>
            </a:r>
            <a:r>
              <a:rPr lang="en-US" altLang="en-US" sz="3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from another illness-related stigma scale, Reece, 2003)</a:t>
            </a:r>
          </a:p>
          <a:p>
            <a:pPr marL="520700" indent="-520700" eaLnBrk="1" hangingPunct="1"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en-US" altLang="en-US" sz="32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Cognitive </a:t>
            </a:r>
            <a:r>
              <a:rPr lang="en-US" altLang="en-US" sz="3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Fusion Questionnaire </a:t>
            </a:r>
            <a:r>
              <a:rPr lang="en-US" altLang="en-US" sz="32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(13 </a:t>
            </a:r>
            <a:r>
              <a:rPr lang="en-US" altLang="en-US" sz="3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item version, </a:t>
            </a:r>
            <a:r>
              <a:rPr lang="en-US" altLang="en-US" sz="3200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Gillanders</a:t>
            </a:r>
            <a:r>
              <a:rPr lang="en-US" altLang="en-US" sz="3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et al., 2014)</a:t>
            </a:r>
          </a:p>
          <a:p>
            <a:pPr marL="520700" indent="-520700" eaLnBrk="1" hangingPunct="1"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en-US" altLang="en-US" sz="32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Hospital </a:t>
            </a:r>
            <a:r>
              <a:rPr lang="en-US" altLang="en-US" sz="3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Anxiety and Depression Scale </a:t>
            </a:r>
            <a:r>
              <a:rPr lang="en-US" altLang="en-US" sz="32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</a:t>
            </a:r>
            <a:r>
              <a:rPr lang="en-US" altLang="en-US" sz="32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Zigmond</a:t>
            </a:r>
            <a:r>
              <a:rPr lang="en-US" altLang="en-US" sz="32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3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&amp; </a:t>
            </a:r>
            <a:r>
              <a:rPr lang="en-US" altLang="en-US" sz="3200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Snaith</a:t>
            </a:r>
            <a:r>
              <a:rPr lang="en-US" altLang="en-US" sz="3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, 1983)</a:t>
            </a:r>
          </a:p>
          <a:p>
            <a:pPr marL="520700" indent="-520700" eaLnBrk="1" hangingPunct="1"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en-US" altLang="en-US" sz="32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Leeds </a:t>
            </a:r>
            <a:r>
              <a:rPr lang="en-US" altLang="en-US" sz="3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MS Quality of Life Scale (</a:t>
            </a:r>
            <a:r>
              <a:rPr lang="en-US" altLang="en-US" sz="3200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MSQoL</a:t>
            </a:r>
            <a:r>
              <a:rPr lang="en-US" altLang="en-US" sz="3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; Ford et al., 2001)</a:t>
            </a:r>
          </a:p>
          <a:p>
            <a:pPr marL="342900" indent="-342900" eaLnBrk="1" hangingPunct="1">
              <a:spcBef>
                <a:spcPct val="0"/>
              </a:spcBef>
              <a:buFontTx/>
              <a:buNone/>
            </a:pPr>
            <a:endParaRPr lang="en-US" altLang="en-US" sz="24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indent="-342900" eaLnBrk="1" hangingPunct="1">
              <a:spcBef>
                <a:spcPct val="0"/>
              </a:spcBef>
              <a:buFontTx/>
              <a:buNone/>
            </a:pPr>
            <a:r>
              <a:rPr lang="en-US" altLang="en-US" sz="3200" b="1" u="sng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Participant demographics: </a:t>
            </a:r>
          </a:p>
          <a:p>
            <a:pPr marL="342900" indent="-342900" eaLnBrk="1" hangingPunct="1"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en-US" altLang="en-US" sz="32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3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128 persons living with MS</a:t>
            </a:r>
            <a:r>
              <a:rPr lang="en-US" altLang="en-US" sz="32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</a:p>
          <a:p>
            <a:pPr marL="342900" indent="-342900" eaLnBrk="1" hangingPunct="1"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en-US" altLang="en-US" sz="3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Gender</a:t>
            </a:r>
            <a:r>
              <a:rPr lang="en-US" altLang="en-US" sz="32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: </a:t>
            </a:r>
            <a:r>
              <a:rPr lang="en-US" altLang="en-US" sz="3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85% female, 15% male</a:t>
            </a:r>
          </a:p>
          <a:p>
            <a:pPr marL="342900" indent="-342900" eaLnBrk="1" hangingPunct="1"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en-US" altLang="en-US" sz="3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Race: 55% White, 39% Black</a:t>
            </a:r>
          </a:p>
          <a:p>
            <a:pPr marL="342900" indent="-342900" eaLnBrk="1" hangingPunct="1"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en-US" altLang="en-US" sz="3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Mean </a:t>
            </a:r>
            <a:r>
              <a:rPr lang="en-US" altLang="en-US" sz="32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age: </a:t>
            </a:r>
            <a:r>
              <a:rPr lang="en-US" altLang="en-US" sz="3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45.5 years (SD = 10.75)</a:t>
            </a:r>
          </a:p>
          <a:p>
            <a:pPr marL="342900" indent="-342900" eaLnBrk="1" hangingPunct="1"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en-US" altLang="en-US" sz="32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MS </a:t>
            </a:r>
            <a:r>
              <a:rPr lang="en-US" altLang="en-US" sz="3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type: 73% Relapsing-Remitting</a:t>
            </a:r>
          </a:p>
          <a:p>
            <a:pPr marL="342900" indent="-342900" eaLnBrk="1" hangingPunct="1"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en-US" altLang="en-US" sz="32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Mean </a:t>
            </a:r>
            <a:r>
              <a:rPr lang="en-US" altLang="en-US" sz="3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time since diagnosis: 10.2 years (SD = 7.41</a:t>
            </a:r>
            <a:r>
              <a:rPr lang="en-US" altLang="en-US" sz="32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)</a:t>
            </a:r>
          </a:p>
          <a:p>
            <a:pPr marL="342900" indent="-342900" eaLnBrk="1" hangingPunct="1">
              <a:spcBef>
                <a:spcPct val="0"/>
              </a:spcBef>
              <a:buFont typeface="Wingdings" panose="05000000000000000000" pitchFamily="2" charset="2"/>
              <a:buChar char="v"/>
            </a:pPr>
            <a:endParaRPr lang="en-US" altLang="en-US" sz="32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indent="-342900" eaLnBrk="1" hangingPunct="1">
              <a:spcBef>
                <a:spcPct val="0"/>
              </a:spcBef>
              <a:buNone/>
            </a:pPr>
            <a:r>
              <a:rPr lang="en-US" altLang="en-US" sz="3200" b="1" u="sng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Analytic Strategy: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US" sz="32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Mediation </a:t>
            </a:r>
            <a:r>
              <a:rPr lang="en-US" sz="3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analyses were tested using the bootstrapping method with bias-corrected confidence </a:t>
            </a:r>
            <a:r>
              <a:rPr lang="en-US" sz="32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estimates. </a:t>
            </a:r>
            <a:r>
              <a:rPr lang="en-CA" sz="3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In the present study, the 95% confidence interval </a:t>
            </a:r>
            <a:r>
              <a:rPr lang="en-CA" sz="32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for </a:t>
            </a:r>
            <a:r>
              <a:rPr lang="en-CA" sz="3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the indirect effects was obtained with 5000 bootstrap </a:t>
            </a:r>
            <a:r>
              <a:rPr lang="en-CA" sz="32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resamples. </a:t>
            </a:r>
            <a:endParaRPr lang="en-US" altLang="en-US" sz="9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61" name="Text Box 162"/>
          <p:cNvSpPr txBox="1">
            <a:spLocks noChangeArrowheads="1"/>
          </p:cNvSpPr>
          <p:nvPr/>
        </p:nvSpPr>
        <p:spPr bwMode="auto">
          <a:xfrm>
            <a:off x="912813" y="9669463"/>
            <a:ext cx="10333037" cy="846137"/>
          </a:xfrm>
          <a:prstGeom prst="roundRect">
            <a:avLst/>
          </a:prstGeom>
          <a:solidFill>
            <a:schemeClr val="accent6"/>
          </a:solidFill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7670" tIns="43833" rIns="87670" bIns="43833">
            <a:spAutoFit/>
          </a:bodyPr>
          <a:lstStyle/>
          <a:p>
            <a:pPr algn="ctr" defTabSz="875903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  <a:ea typeface="ＭＳ Ｐゴシック" charset="-128"/>
              </a:rPr>
              <a:t>Background</a:t>
            </a:r>
          </a:p>
        </p:txBody>
      </p:sp>
      <p:sp>
        <p:nvSpPr>
          <p:cNvPr id="65" name="Text Box 162"/>
          <p:cNvSpPr txBox="1">
            <a:spLocks noChangeArrowheads="1"/>
          </p:cNvSpPr>
          <p:nvPr/>
        </p:nvSpPr>
        <p:spPr bwMode="auto">
          <a:xfrm>
            <a:off x="989013" y="22318663"/>
            <a:ext cx="10333037" cy="779462"/>
          </a:xfrm>
          <a:prstGeom prst="roundRect">
            <a:avLst/>
          </a:prstGeom>
          <a:solidFill>
            <a:schemeClr val="accent6"/>
          </a:solidFill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7670" tIns="43833" rIns="87670" bIns="43833">
            <a:spAutoFit/>
          </a:bodyPr>
          <a:lstStyle/>
          <a:p>
            <a:pPr algn="ctr" defTabSz="875903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  <a:ea typeface="ＭＳ Ｐゴシック" charset="-128"/>
              </a:rPr>
              <a:t>Method</a:t>
            </a:r>
          </a:p>
        </p:txBody>
      </p:sp>
      <p:sp>
        <p:nvSpPr>
          <p:cNvPr id="68" name="Text Box 162"/>
          <p:cNvSpPr txBox="1">
            <a:spLocks noChangeArrowheads="1"/>
          </p:cNvSpPr>
          <p:nvPr/>
        </p:nvSpPr>
        <p:spPr bwMode="auto">
          <a:xfrm>
            <a:off x="14401800" y="34694813"/>
            <a:ext cx="16002000" cy="744537"/>
          </a:xfrm>
          <a:prstGeom prst="roundRect">
            <a:avLst/>
          </a:prstGeom>
          <a:solidFill>
            <a:schemeClr val="accent6"/>
          </a:solidFill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7670" tIns="43833" rIns="87670" bIns="43833">
            <a:spAutoFit/>
          </a:bodyPr>
          <a:lstStyle/>
          <a:p>
            <a:pPr algn="ctr" defTabSz="875903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  <a:ea typeface="ＭＳ Ｐゴシック" charset="-128"/>
              </a:rPr>
              <a:t>Conclusions</a:t>
            </a:r>
          </a:p>
        </p:txBody>
      </p:sp>
      <p:sp>
        <p:nvSpPr>
          <p:cNvPr id="2066" name="TextBox 51"/>
          <p:cNvSpPr txBox="1">
            <a:spLocks noChangeArrowheads="1"/>
          </p:cNvSpPr>
          <p:nvPr/>
        </p:nvSpPr>
        <p:spPr bwMode="auto">
          <a:xfrm>
            <a:off x="14322425" y="11036300"/>
            <a:ext cx="3108325" cy="1293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2753" tIns="61378" rIns="122753" bIns="61378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3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1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0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85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85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38703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5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38703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5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38703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5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38703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5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7600"/>
          </a:p>
        </p:txBody>
      </p:sp>
      <p:sp>
        <p:nvSpPr>
          <p:cNvPr id="2067" name="Rectangle 15"/>
          <p:cNvSpPr>
            <a:spLocks noChangeArrowheads="1"/>
          </p:cNvSpPr>
          <p:nvPr/>
        </p:nvSpPr>
        <p:spPr bwMode="auto">
          <a:xfrm>
            <a:off x="0" y="-36513"/>
            <a:ext cx="247650" cy="12922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2753" tIns="61378" rIns="122753" bIns="61378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3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1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0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85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85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38703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5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38703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5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38703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5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38703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5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7600"/>
          </a:p>
        </p:txBody>
      </p:sp>
      <p:sp>
        <p:nvSpPr>
          <p:cNvPr id="74" name="TextBox 73"/>
          <p:cNvSpPr txBox="1"/>
          <p:nvPr/>
        </p:nvSpPr>
        <p:spPr>
          <a:xfrm>
            <a:off x="23134638" y="8940800"/>
            <a:ext cx="7589837" cy="1878013"/>
          </a:xfrm>
          <a:prstGeom prst="rect">
            <a:avLst/>
          </a:prstGeom>
          <a:noFill/>
        </p:spPr>
        <p:txBody>
          <a:bodyPr lIns="122753" tIns="61378" rIns="122753" bIns="61378">
            <a:spAutoFit/>
          </a:bodyPr>
          <a:lstStyle/>
          <a:p>
            <a:pPr defTabSz="387252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3800" b="1" dirty="0">
              <a:solidFill>
                <a:schemeClr val="accent5">
                  <a:lumMod val="50000"/>
                </a:schemeClr>
              </a:solidFill>
              <a:latin typeface="Calibri" pitchFamily="34" charset="0"/>
              <a:ea typeface="ＭＳ Ｐゴシック" charset="-128"/>
            </a:endParaRPr>
          </a:p>
          <a:p>
            <a:pPr defTabSz="387252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Times New Roman" charset="0"/>
              <a:ea typeface="ＭＳ Ｐゴシック" charset="-128"/>
            </a:endParaRPr>
          </a:p>
        </p:txBody>
      </p:sp>
      <p:sp>
        <p:nvSpPr>
          <p:cNvPr id="110" name="Text Box 162"/>
          <p:cNvSpPr txBox="1">
            <a:spLocks noChangeArrowheads="1"/>
          </p:cNvSpPr>
          <p:nvPr/>
        </p:nvSpPr>
        <p:spPr bwMode="auto">
          <a:xfrm>
            <a:off x="13673138" y="9701213"/>
            <a:ext cx="17535525" cy="847725"/>
          </a:xfrm>
          <a:prstGeom prst="roundRect">
            <a:avLst/>
          </a:prstGeom>
          <a:solidFill>
            <a:schemeClr val="accent6"/>
          </a:solidFill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7670" tIns="43833" rIns="87670" bIns="43833">
            <a:spAutoFit/>
          </a:bodyPr>
          <a:lstStyle/>
          <a:p>
            <a:pPr algn="ctr" defTabSz="875903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  <a:ea typeface="ＭＳ Ｐゴシック" charset="-128"/>
              </a:rPr>
              <a:t>Results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2177375" y="9750425"/>
            <a:ext cx="9123363" cy="595313"/>
          </a:xfrm>
          <a:prstGeom prst="rect">
            <a:avLst/>
          </a:prstGeom>
        </p:spPr>
        <p:txBody>
          <a:bodyPr lIns="122753" tIns="61378" rIns="122753" bIns="61378">
            <a:spAutoFit/>
          </a:bodyPr>
          <a:lstStyle/>
          <a:p>
            <a:pPr marL="385736" lvl="1" indent="0" defTabSz="1086885" eaLnBrk="1" fontAlgn="auto" hangingPunct="1">
              <a:lnSpc>
                <a:spcPct val="90000"/>
              </a:lnSpc>
              <a:spcBef>
                <a:spcPts val="1076"/>
              </a:spcBef>
              <a:spcAft>
                <a:spcPts val="0"/>
              </a:spcAft>
              <a:buClr>
                <a:srgbClr val="006600"/>
              </a:buClr>
              <a:buSzPct val="90000"/>
              <a:defRPr/>
            </a:pPr>
            <a:r>
              <a:rPr lang="en-US" sz="3400" b="1" dirty="0">
                <a:solidFill>
                  <a:srgbClr val="006600"/>
                </a:solidFill>
                <a:latin typeface="+mj-lt"/>
                <a:ea typeface="ＭＳ Ｐゴシック" charset="-128"/>
              </a:rPr>
              <a:t>			</a:t>
            </a:r>
            <a:endParaRPr lang="en-US" sz="3400" dirty="0">
              <a:latin typeface="+mj-lt"/>
              <a:ea typeface="ＭＳ Ｐゴシック" charset="-128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3841075" y="8097838"/>
            <a:ext cx="8199438" cy="595312"/>
          </a:xfrm>
          <a:prstGeom prst="rect">
            <a:avLst/>
          </a:prstGeom>
          <a:noFill/>
        </p:spPr>
        <p:txBody>
          <a:bodyPr lIns="122753" tIns="61378" rIns="122753" bIns="61378">
            <a:spAutoFit/>
          </a:bodyPr>
          <a:lstStyle/>
          <a:p>
            <a:pPr marL="460328" indent="-460328" defTabSz="3872521" eaLnBrk="1" fontAlgn="auto" hangingPunct="1">
              <a:lnSpc>
                <a:spcPct val="90000"/>
              </a:lnSpc>
              <a:spcBef>
                <a:spcPts val="1609"/>
              </a:spcBef>
              <a:spcAft>
                <a:spcPts val="0"/>
              </a:spcAft>
              <a:buSzPct val="90000"/>
              <a:buFontTx/>
              <a:buBlip>
                <a:blip r:embed="rId3"/>
              </a:buBlip>
              <a:defRPr/>
            </a:pPr>
            <a:endParaRPr lang="en-US" sz="3400" dirty="0">
              <a:solidFill>
                <a:schemeClr val="accent1">
                  <a:lumMod val="50000"/>
                </a:schemeClr>
              </a:solidFill>
              <a:latin typeface="+mj-lt"/>
              <a:ea typeface="ＭＳ Ｐゴシック" charset="-128"/>
            </a:endParaRPr>
          </a:p>
        </p:txBody>
      </p:sp>
      <p:sp>
        <p:nvSpPr>
          <p:cNvPr id="2072" name="TextBox 3"/>
          <p:cNvSpPr txBox="1">
            <a:spLocks noChangeArrowheads="1"/>
          </p:cNvSpPr>
          <p:nvPr/>
        </p:nvSpPr>
        <p:spPr bwMode="auto">
          <a:xfrm>
            <a:off x="912813" y="11671300"/>
            <a:ext cx="9526587" cy="178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3656" tIns="36828" rIns="73656" bIns="36828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3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1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0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85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85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38703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5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38703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5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38703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5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38703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5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1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00"/>
              <a:t> 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00"/>
              <a:t> 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00"/>
              <a:t> </a:t>
            </a:r>
          </a:p>
        </p:txBody>
      </p:sp>
      <p:sp>
        <p:nvSpPr>
          <p:cNvPr id="2073" name="TextBox 6"/>
          <p:cNvSpPr txBox="1">
            <a:spLocks noChangeArrowheads="1"/>
          </p:cNvSpPr>
          <p:nvPr/>
        </p:nvSpPr>
        <p:spPr bwMode="auto">
          <a:xfrm>
            <a:off x="11522075" y="22794913"/>
            <a:ext cx="8620125" cy="241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3656" tIns="36828" rIns="73656" bIns="36828">
            <a:spAutoFit/>
          </a:bodyPr>
          <a:lstStyle>
            <a:lvl1pPr marL="274638" indent="-274638">
              <a:spcBef>
                <a:spcPct val="20000"/>
              </a:spcBef>
              <a:buFont typeface="Arial" panose="020B0604020202020204" pitchFamily="34" charset="0"/>
              <a:buChar char="•"/>
              <a:defRPr sz="13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1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0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85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85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38703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5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38703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5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38703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5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38703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5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7600"/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US" altLang="en-US" sz="7600"/>
          </a:p>
        </p:txBody>
      </p:sp>
      <p:sp>
        <p:nvSpPr>
          <p:cNvPr id="2074" name="TextBox 10"/>
          <p:cNvSpPr txBox="1">
            <a:spLocks noChangeArrowheads="1"/>
          </p:cNvSpPr>
          <p:nvPr/>
        </p:nvSpPr>
        <p:spPr bwMode="auto">
          <a:xfrm>
            <a:off x="21529675" y="11658600"/>
            <a:ext cx="10542588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3656" tIns="36828" rIns="73656" bIns="36828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3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1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0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85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85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38703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5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38703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5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38703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5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38703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5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000" b="1"/>
          </a:p>
        </p:txBody>
      </p:sp>
      <p:sp>
        <p:nvSpPr>
          <p:cNvPr id="2075" name="TextBox 16"/>
          <p:cNvSpPr txBox="1">
            <a:spLocks noChangeArrowheads="1"/>
          </p:cNvSpPr>
          <p:nvPr/>
        </p:nvSpPr>
        <p:spPr bwMode="auto">
          <a:xfrm>
            <a:off x="21602700" y="33997900"/>
            <a:ext cx="10501313" cy="124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3656" tIns="36828" rIns="73656" bIns="36828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3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1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0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85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85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38703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5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38703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5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38703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5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38703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5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7600"/>
          </a:p>
        </p:txBody>
      </p:sp>
      <p:sp>
        <p:nvSpPr>
          <p:cNvPr id="2076" name="TextBox 35"/>
          <p:cNvSpPr txBox="1">
            <a:spLocks noChangeArrowheads="1"/>
          </p:cNvSpPr>
          <p:nvPr/>
        </p:nvSpPr>
        <p:spPr bwMode="auto">
          <a:xfrm>
            <a:off x="13563600" y="11650663"/>
            <a:ext cx="8583613" cy="534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3656" tIns="36828" rIns="73656" bIns="36828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3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1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0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85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85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38703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5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38703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5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38703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5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38703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5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000" b="1"/>
          </a:p>
        </p:txBody>
      </p:sp>
      <p:sp>
        <p:nvSpPr>
          <p:cNvPr id="2077" name="TextBox 44"/>
          <p:cNvSpPr txBox="1">
            <a:spLocks noChangeArrowheads="1"/>
          </p:cNvSpPr>
          <p:nvPr/>
        </p:nvSpPr>
        <p:spPr bwMode="auto">
          <a:xfrm>
            <a:off x="21731288" y="24879300"/>
            <a:ext cx="9331325" cy="47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3656" tIns="36828" rIns="73656" bIns="36828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3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1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0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85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85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38703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5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38703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5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38703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5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38703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5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600"/>
          </a:p>
        </p:txBody>
      </p:sp>
      <p:pic>
        <p:nvPicPr>
          <p:cNvPr id="2078" name="Picture 9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36600" y="914400"/>
            <a:ext cx="5788025" cy="4246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79" name="TextBox 47"/>
          <p:cNvSpPr txBox="1">
            <a:spLocks noChangeArrowheads="1"/>
          </p:cNvSpPr>
          <p:nvPr/>
        </p:nvSpPr>
        <p:spPr bwMode="auto">
          <a:xfrm>
            <a:off x="1257300" y="10738068"/>
            <a:ext cx="9796462" cy="10484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678" tIns="40339" rIns="80678" bIns="40339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3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1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0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85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85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38703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5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38703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5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38703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5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38703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5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400050" indent="-400050" eaLnBrk="1" hangingPunct="1"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en-US" altLang="en-US" sz="29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36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Previous research has found that stigma is associated with poorer quality of life in persons living with chronic illnesses, and in particular, with neuromuscular disease </a:t>
            </a:r>
            <a:r>
              <a:rPr lang="en-US" altLang="en-US" sz="28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(van der </a:t>
            </a:r>
            <a:r>
              <a:rPr lang="en-US" altLang="en-US" sz="2800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Beek</a:t>
            </a:r>
            <a:r>
              <a:rPr lang="en-US" altLang="en-US" sz="28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et al., 2013).</a:t>
            </a:r>
            <a:endParaRPr lang="en-US" altLang="en-US" sz="36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400050" indent="-400050" eaLnBrk="1" hangingPunct="1">
              <a:spcBef>
                <a:spcPct val="0"/>
              </a:spcBef>
              <a:buFontTx/>
              <a:buNone/>
            </a:pPr>
            <a:endParaRPr lang="en-US" altLang="en-US" sz="36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400050" indent="-400050" eaLnBrk="1" hangingPunct="1"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en-US" altLang="en-US" sz="36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Cognitive fusion </a:t>
            </a:r>
            <a:r>
              <a:rPr lang="en-US" altLang="en-US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is associated </a:t>
            </a:r>
            <a:r>
              <a:rPr lang="en-US" altLang="en-US" sz="36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with increased symptoms of anxiety and depression, and lower quality of </a:t>
            </a:r>
            <a:r>
              <a:rPr lang="en-US" altLang="en-US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life </a:t>
            </a:r>
            <a:r>
              <a:rPr lang="en-US" altLang="en-US" sz="2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</a:t>
            </a:r>
            <a:r>
              <a:rPr lang="en-US" altLang="en-US" sz="28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Gillanders</a:t>
            </a:r>
            <a:r>
              <a:rPr lang="en-US" altLang="en-US" sz="28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et al., 2014).  </a:t>
            </a:r>
            <a:r>
              <a:rPr lang="en-US" altLang="en-US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In </a:t>
            </a:r>
            <a:r>
              <a:rPr lang="en-US" altLang="en-US" sz="36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particular, cognitive fusion is associated with anxiety, depression, and </a:t>
            </a:r>
            <a:r>
              <a:rPr lang="en-US" altLang="en-US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poorer functioning </a:t>
            </a:r>
            <a:r>
              <a:rPr lang="en-US" altLang="en-US" sz="36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in people with </a:t>
            </a:r>
            <a:r>
              <a:rPr lang="en-US" altLang="en-US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chronic </a:t>
            </a:r>
            <a:r>
              <a:rPr lang="en-US" altLang="en-US" sz="36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pain </a:t>
            </a:r>
            <a:r>
              <a:rPr lang="en-US" altLang="en-US" sz="28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(McCracken, Gutierrez-Martinez, &amp; Smyth, 2013)</a:t>
            </a:r>
            <a:r>
              <a:rPr lang="en-US" altLang="en-US" sz="36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pPr marL="400050" indent="-400050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36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400050" indent="-400050" eaLnBrk="1" hangingPunct="1"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en-US" altLang="en-US" sz="36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altLang="en-US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In this study we examined </a:t>
            </a:r>
            <a:r>
              <a:rPr lang="en-US" altLang="en-US" sz="36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cognitive fusion </a:t>
            </a:r>
            <a:r>
              <a:rPr lang="en-US" altLang="en-US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as a mediator of </a:t>
            </a:r>
            <a:r>
              <a:rPr lang="en-US" altLang="en-US" sz="36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the </a:t>
            </a:r>
            <a:r>
              <a:rPr lang="en-US" altLang="en-US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relationships </a:t>
            </a:r>
            <a:r>
              <a:rPr lang="en-US" altLang="en-US" sz="36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between </a:t>
            </a:r>
            <a:r>
              <a:rPr lang="en-US" altLang="en-US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perceptions </a:t>
            </a:r>
            <a:r>
              <a:rPr lang="en-US" altLang="en-US" sz="36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of stigma and measures of anxiety, depression, and quality of life in persons living with multiple sclerosis.</a:t>
            </a:r>
            <a:endParaRPr lang="en-US" altLang="en-US" sz="29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0" name="Text Box 162"/>
          <p:cNvSpPr txBox="1">
            <a:spLocks noChangeArrowheads="1"/>
          </p:cNvSpPr>
          <p:nvPr/>
        </p:nvSpPr>
        <p:spPr bwMode="auto">
          <a:xfrm>
            <a:off x="939688" y="37723643"/>
            <a:ext cx="10387012" cy="779462"/>
          </a:xfrm>
          <a:prstGeom prst="roundRect">
            <a:avLst/>
          </a:prstGeom>
          <a:solidFill>
            <a:schemeClr val="accent6"/>
          </a:solidFill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7670" tIns="43833" rIns="87670" bIns="43833">
            <a:spAutoFit/>
          </a:bodyPr>
          <a:lstStyle/>
          <a:p>
            <a:pPr algn="ctr" defTabSz="875903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  <a:ea typeface="ＭＳ Ｐゴシック" charset="-128"/>
              </a:rPr>
              <a:t>References</a:t>
            </a:r>
          </a:p>
        </p:txBody>
      </p:sp>
      <p:sp>
        <p:nvSpPr>
          <p:cNvPr id="2081" name="TextBox 33"/>
          <p:cNvSpPr txBox="1">
            <a:spLocks noChangeArrowheads="1"/>
          </p:cNvSpPr>
          <p:nvPr/>
        </p:nvSpPr>
        <p:spPr bwMode="auto">
          <a:xfrm>
            <a:off x="1064847" y="38736172"/>
            <a:ext cx="10452466" cy="52213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0678" tIns="40339" rIns="80678" bIns="40339">
            <a:spAutoFit/>
          </a:bodyPr>
          <a:lstStyle/>
          <a:p>
            <a:pPr marL="622300" indent="-622300" defTabSz="3871400" eaLnBrk="1" hangingPunct="1">
              <a:defRPr/>
            </a:pPr>
            <a:r>
              <a:rPr lang="en-US" sz="2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Ford et al. (2001). Developing a disease-specific quality of </a:t>
            </a:r>
            <a:r>
              <a:rPr lang="en-US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life </a:t>
            </a:r>
            <a:r>
              <a:rPr lang="en-US" sz="2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measure for people with multiple sclerosis. </a:t>
            </a:r>
            <a:r>
              <a:rPr lang="en-US" sz="2000" i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Clinical </a:t>
            </a:r>
            <a:r>
              <a:rPr lang="en-US" sz="2000" i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Rehabilitation</a:t>
            </a:r>
            <a:r>
              <a:rPr lang="en-US" sz="2000" i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15,</a:t>
            </a:r>
            <a:r>
              <a:rPr lang="en-US" sz="2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247-258.</a:t>
            </a:r>
          </a:p>
          <a:p>
            <a:pPr marL="622300" indent="-622300" defTabSz="3871400" eaLnBrk="1" hangingPunct="1">
              <a:defRPr/>
            </a:pPr>
            <a:r>
              <a:rPr lang="en-US" sz="20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Gillanders</a:t>
            </a:r>
            <a:r>
              <a:rPr lang="en-US" sz="2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US" sz="20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Bolderston</a:t>
            </a:r>
            <a:r>
              <a:rPr lang="en-US" sz="2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Bond, et al. (2014). The development and initial validation of the Cognitive Fusion Questionnaire. </a:t>
            </a:r>
            <a:r>
              <a:rPr lang="en-US" sz="2000" i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Behavior Therapy, 45</a:t>
            </a:r>
            <a:r>
              <a:rPr lang="en-US" sz="2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83-101</a:t>
            </a:r>
            <a:r>
              <a:rPr lang="en-US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</a:p>
          <a:p>
            <a:pPr marL="622300" indent="-622300" defTabSz="3871400" eaLnBrk="1" hangingPunct="1">
              <a:defRPr/>
            </a:pPr>
            <a:r>
              <a:rPr lang="en-US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McCracken, </a:t>
            </a:r>
            <a:r>
              <a:rPr lang="en-US" altLang="en-US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Gutierrez-Martinez</a:t>
            </a:r>
            <a:r>
              <a:rPr lang="en-US" altLang="en-US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, &amp; </a:t>
            </a:r>
            <a:r>
              <a:rPr lang="en-US" altLang="en-US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Smyth (2013). “Decentering” reflects psychological flexibility in people with chronic pain and correlates with their quality of functioning. </a:t>
            </a:r>
            <a:r>
              <a:rPr lang="en-US" altLang="en-US" sz="2000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Health Psychology, 23</a:t>
            </a:r>
            <a:r>
              <a:rPr lang="en-US" altLang="en-US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, 820-823.</a:t>
            </a:r>
            <a:endParaRPr lang="en-US" sz="20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622300" indent="-622300" defTabSz="3871400" eaLnBrk="1" hangingPunct="1">
              <a:defRPr/>
            </a:pPr>
            <a:r>
              <a:rPr lang="en-US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Reece (2003). HIV-related mental health care: factors influencing drop-out among low-income, HIV-positive individuals. </a:t>
            </a:r>
            <a:r>
              <a:rPr lang="en-US" sz="2000" i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AIDS Care, 15</a:t>
            </a:r>
            <a:r>
              <a:rPr lang="en-US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(5), 707-716.</a:t>
            </a:r>
            <a:endParaRPr lang="en-US" sz="20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622300" indent="-622300" defTabSz="3871400" eaLnBrk="1" hangingPunct="1">
              <a:defRPr/>
            </a:pPr>
            <a:r>
              <a:rPr lang="en-US" sz="2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van der </a:t>
            </a:r>
            <a:r>
              <a:rPr lang="en-US" sz="20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Beek</a:t>
            </a:r>
            <a:r>
              <a:rPr lang="en-US" sz="2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US" sz="20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Bos</a:t>
            </a:r>
            <a:r>
              <a:rPr lang="en-US" sz="2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US" sz="20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Middel</a:t>
            </a:r>
            <a:r>
              <a:rPr lang="en-US" sz="2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&amp; </a:t>
            </a:r>
            <a:r>
              <a:rPr lang="en-US" sz="20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Wynia</a:t>
            </a:r>
            <a:r>
              <a:rPr lang="en-US" sz="2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(2013). Experienced stigmatization reduced quality of life of patients with a neuromuscular disease: a cross-sectional study. </a:t>
            </a:r>
            <a:r>
              <a:rPr lang="en-US" sz="2000" i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Clinical Rehabilitation, 27</a:t>
            </a:r>
            <a:r>
              <a:rPr lang="en-US" sz="2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(11), 1029-1038.</a:t>
            </a:r>
          </a:p>
          <a:p>
            <a:pPr marL="622300" indent="-622300" defTabSz="3871400" eaLnBrk="1" hangingPunct="1">
              <a:defRPr/>
            </a:pPr>
            <a:r>
              <a:rPr lang="en-US" sz="20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Zigmond</a:t>
            </a:r>
            <a:r>
              <a:rPr lang="en-US" sz="2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&amp; </a:t>
            </a:r>
            <a:r>
              <a:rPr lang="en-US" sz="20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Snaith</a:t>
            </a:r>
            <a:r>
              <a:rPr lang="en-US" sz="2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(1983). The Hospital Anxiety and </a:t>
            </a:r>
            <a:r>
              <a:rPr lang="en-US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Depression </a:t>
            </a:r>
            <a:r>
              <a:rPr lang="en-US" sz="2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Scale. </a:t>
            </a:r>
            <a:r>
              <a:rPr lang="en-US" sz="2000" i="1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Acta</a:t>
            </a:r>
            <a:r>
              <a:rPr lang="en-US" sz="2000" i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000" i="1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Psychiatrica</a:t>
            </a:r>
            <a:r>
              <a:rPr lang="en-US" sz="2000" i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Scandinavia, 67,</a:t>
            </a:r>
            <a:r>
              <a:rPr lang="en-US" sz="2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361-370</a:t>
            </a:r>
            <a:r>
              <a:rPr lang="en-US" sz="2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</a:p>
          <a:p>
            <a:pPr indent="-457200" defTabSz="3871400" eaLnBrk="1" hangingPunct="1">
              <a:defRPr/>
            </a:pPr>
            <a:endParaRPr lang="en-US" sz="28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defTabSz="3871400" eaLnBrk="1" hangingPunct="1">
              <a:defRPr/>
            </a:pPr>
            <a:endParaRPr lang="en-US" sz="26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260" name="TextBox 38"/>
          <p:cNvSpPr txBox="1">
            <a:spLocks noChangeArrowheads="1"/>
          </p:cNvSpPr>
          <p:nvPr/>
        </p:nvSpPr>
        <p:spPr bwMode="auto">
          <a:xfrm>
            <a:off x="14782800" y="35898138"/>
            <a:ext cx="15621000" cy="6186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3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1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0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85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85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38703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5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38703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5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38703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5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38703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5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571500" indent="-571500" eaLnBrk="1" hangingPunct="1"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en-US" altLang="en-US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Perceptions of stigma were significantly associated with anxiety, depression, and MS-related quality of life in persons living with MS.</a:t>
            </a:r>
            <a:endParaRPr lang="en-US" altLang="en-US" sz="36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571500" indent="-571500" eaLnBrk="1" hangingPunct="1">
              <a:spcBef>
                <a:spcPct val="0"/>
              </a:spcBef>
              <a:buFont typeface="Wingdings" panose="05000000000000000000" pitchFamily="2" charset="2"/>
              <a:buChar char="v"/>
            </a:pPr>
            <a:endParaRPr lang="en-US" altLang="en-US" sz="36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571500" indent="-571500" eaLnBrk="1" hangingPunct="1"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en-US" altLang="en-US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The process of cognitive fusion appears to fully mediate the relationship between stigma and anxiety, and partially mediates the relationships between stigma and depression, and stigma and quality of life.</a:t>
            </a:r>
            <a:endParaRPr lang="en-US" altLang="en-US" sz="36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571500" indent="-571500" eaLnBrk="1" hangingPunct="1">
              <a:spcBef>
                <a:spcPct val="0"/>
              </a:spcBef>
              <a:buFont typeface="Wingdings" panose="05000000000000000000" pitchFamily="2" charset="2"/>
              <a:buChar char="v"/>
            </a:pPr>
            <a:endParaRPr lang="en-US" altLang="en-US" sz="36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571500" indent="-571500" eaLnBrk="1" hangingPunct="1"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en-US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These </a:t>
            </a:r>
            <a:r>
              <a:rPr lang="en-US" sz="36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results point to the possibility </a:t>
            </a:r>
            <a:r>
              <a:rPr lang="en-US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that an intervention </a:t>
            </a:r>
            <a:r>
              <a:rPr lang="en-US" sz="36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such as Acceptance and Commitment Therapy, which </a:t>
            </a:r>
            <a:r>
              <a:rPr lang="en-US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aims </a:t>
            </a:r>
            <a:r>
              <a:rPr lang="en-US" sz="36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to reduce cognitive </a:t>
            </a:r>
            <a:r>
              <a:rPr lang="en-US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fusion, </a:t>
            </a:r>
            <a:r>
              <a:rPr lang="en-US" sz="36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may mitigate the influence of stigma and thus have positive impacts on the well-being of those living with </a:t>
            </a:r>
            <a:r>
              <a:rPr lang="en-US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MS.</a:t>
            </a:r>
            <a:endParaRPr lang="en-US" altLang="en-US" sz="36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grpSp>
        <p:nvGrpSpPr>
          <p:cNvPr id="2261" name="Group 2260"/>
          <p:cNvGrpSpPr/>
          <p:nvPr/>
        </p:nvGrpSpPr>
        <p:grpSpPr>
          <a:xfrm>
            <a:off x="13966588" y="16505476"/>
            <a:ext cx="17526001" cy="4788801"/>
            <a:chOff x="13966588" y="16661690"/>
            <a:chExt cx="17526001" cy="4788801"/>
          </a:xfrm>
        </p:grpSpPr>
        <p:sp>
          <p:nvSpPr>
            <p:cNvPr id="2083" name="Rectangle 34"/>
            <p:cNvSpPr>
              <a:spLocks noChangeArrowheads="1"/>
            </p:cNvSpPr>
            <p:nvPr/>
          </p:nvSpPr>
          <p:spPr bwMode="auto">
            <a:xfrm>
              <a:off x="13966588" y="16661690"/>
              <a:ext cx="17526001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136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11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101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85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85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387032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85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387032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85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387032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85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387032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85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3200" b="1" u="sng" dirty="0" smtClean="0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Figure 1: The mediating role of cognitive fusion in the relationship between stigma and anxiety</a:t>
              </a:r>
              <a:r>
                <a:rPr lang="en-US" altLang="en-US" sz="3200" b="1" dirty="0" smtClean="0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 </a:t>
              </a:r>
              <a:endParaRPr lang="en-US" altLang="en-US" sz="32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  <p:sp>
          <p:nvSpPr>
            <p:cNvPr id="4" name="Rounded Rectangle 3"/>
            <p:cNvSpPr/>
            <p:nvPr/>
          </p:nvSpPr>
          <p:spPr>
            <a:xfrm>
              <a:off x="16965613" y="19315964"/>
              <a:ext cx="2916710" cy="792077"/>
            </a:xfrm>
            <a:prstGeom prst="roundRect">
              <a:avLst/>
            </a:prstGeom>
            <a:solidFill>
              <a:schemeClr val="bg1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5400" dirty="0" smtClean="0">
                  <a:solidFill>
                    <a:schemeClr val="tx1"/>
                  </a:solidFill>
                </a:rPr>
                <a:t>Stigma</a:t>
              </a:r>
              <a:endParaRPr lang="en-US" sz="5400" dirty="0">
                <a:solidFill>
                  <a:schemeClr val="tx1"/>
                </a:solidFill>
              </a:endParaRPr>
            </a:p>
          </p:txBody>
        </p:sp>
        <p:sp>
          <p:nvSpPr>
            <p:cNvPr id="41" name="Rounded Rectangle 40"/>
            <p:cNvSpPr/>
            <p:nvPr/>
          </p:nvSpPr>
          <p:spPr>
            <a:xfrm>
              <a:off x="25322374" y="19315964"/>
              <a:ext cx="2903216" cy="792077"/>
            </a:xfrm>
            <a:prstGeom prst="roundRect">
              <a:avLst/>
            </a:prstGeom>
            <a:solidFill>
              <a:schemeClr val="bg1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5400" dirty="0" smtClean="0">
                  <a:solidFill>
                    <a:schemeClr val="tx1"/>
                  </a:solidFill>
                </a:rPr>
                <a:t>Anxiety</a:t>
              </a:r>
              <a:endParaRPr lang="en-US" sz="5400" dirty="0">
                <a:solidFill>
                  <a:schemeClr val="tx1"/>
                </a:solidFill>
              </a:endParaRPr>
            </a:p>
          </p:txBody>
        </p:sp>
        <p:sp>
          <p:nvSpPr>
            <p:cNvPr id="43" name="Rounded Rectangle 42"/>
            <p:cNvSpPr/>
            <p:nvPr/>
          </p:nvSpPr>
          <p:spPr>
            <a:xfrm>
              <a:off x="20735926" y="17763388"/>
              <a:ext cx="3381375" cy="1136489"/>
            </a:xfrm>
            <a:prstGeom prst="roundRect">
              <a:avLst/>
            </a:prstGeom>
            <a:solidFill>
              <a:schemeClr val="bg1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dirty="0" smtClean="0">
                  <a:solidFill>
                    <a:schemeClr val="tx1"/>
                  </a:solidFill>
                </a:rPr>
                <a:t>Cognitive Fusion</a:t>
              </a:r>
              <a:endParaRPr lang="en-US" sz="4400" dirty="0">
                <a:solidFill>
                  <a:schemeClr val="tx1"/>
                </a:solidFill>
              </a:endParaRPr>
            </a:p>
          </p:txBody>
        </p:sp>
        <p:cxnSp>
          <p:nvCxnSpPr>
            <p:cNvPr id="6" name="Straight Arrow Connector 5"/>
            <p:cNvCxnSpPr>
              <a:stCxn id="4" idx="0"/>
              <a:endCxn id="43" idx="1"/>
            </p:cNvCxnSpPr>
            <p:nvPr/>
          </p:nvCxnSpPr>
          <p:spPr>
            <a:xfrm flipV="1">
              <a:off x="18423968" y="18331633"/>
              <a:ext cx="2311958" cy="984331"/>
            </a:xfrm>
            <a:prstGeom prst="straightConnector1">
              <a:avLst/>
            </a:prstGeom>
            <a:ln w="25400">
              <a:headEnd type="none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Arrow Connector 50"/>
            <p:cNvCxnSpPr>
              <a:stCxn id="43" idx="3"/>
              <a:endCxn id="41" idx="0"/>
            </p:cNvCxnSpPr>
            <p:nvPr/>
          </p:nvCxnSpPr>
          <p:spPr>
            <a:xfrm>
              <a:off x="24117301" y="18331633"/>
              <a:ext cx="2656681" cy="984331"/>
            </a:xfrm>
            <a:prstGeom prst="straightConnector1">
              <a:avLst/>
            </a:prstGeom>
            <a:ln w="25400">
              <a:headEnd type="none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stCxn id="4" idx="3"/>
              <a:endCxn id="41" idx="1"/>
            </p:cNvCxnSpPr>
            <p:nvPr/>
          </p:nvCxnSpPr>
          <p:spPr>
            <a:xfrm>
              <a:off x="19882323" y="19712003"/>
              <a:ext cx="5440051" cy="0"/>
            </a:xfrm>
            <a:prstGeom prst="straightConnector1">
              <a:avLst/>
            </a:prstGeom>
            <a:ln w="254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17694276" y="18062015"/>
              <a:ext cx="290433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a =.50**</a:t>
              </a:r>
              <a:endParaRPr lang="en-US" sz="32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5183704" y="18086288"/>
              <a:ext cx="220424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b = .44**</a:t>
              </a:r>
              <a:endParaRPr lang="en-US" sz="32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0598607" y="19898671"/>
              <a:ext cx="426196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c’ = .05 (c = .27**)</a:t>
              </a:r>
              <a:endParaRPr lang="en-US" sz="3200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6314738" y="20865716"/>
              <a:ext cx="136398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The mediated path (a x b) was significant (B = .22, CI = .13 to .32).</a:t>
              </a:r>
              <a:endParaRPr lang="en-US" sz="3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</p:grpSp>
      <p:sp>
        <p:nvSpPr>
          <p:cNvPr id="85" name="Rectangle 34"/>
          <p:cNvSpPr>
            <a:spLocks noChangeArrowheads="1"/>
          </p:cNvSpPr>
          <p:nvPr/>
        </p:nvSpPr>
        <p:spPr bwMode="auto">
          <a:xfrm>
            <a:off x="13917613" y="10850431"/>
            <a:ext cx="16459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3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1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0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85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85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38703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5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38703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5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38703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5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38703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5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200" b="1" u="sng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Table 1: Bivariate correlations</a:t>
            </a:r>
            <a:endParaRPr lang="en-US" altLang="en-US" sz="3200" b="1" u="sng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graphicFrame>
        <p:nvGraphicFramePr>
          <p:cNvPr id="2259" name="Table 225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4769489"/>
              </p:ext>
            </p:extLst>
          </p:nvPr>
        </p:nvGraphicFramePr>
        <p:xfrm>
          <a:off x="16740982" y="11671713"/>
          <a:ext cx="10353200" cy="393192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2690018"/>
                <a:gridCol w="1858649"/>
                <a:gridCol w="2079103"/>
                <a:gridCol w="1919172"/>
                <a:gridCol w="1806258"/>
              </a:tblGrid>
              <a:tr h="842535"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Cognitive</a:t>
                      </a:r>
                    </a:p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Fusion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Depression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387252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Anxiety</a:t>
                      </a:r>
                    </a:p>
                    <a:p>
                      <a:pPr algn="ctr"/>
                      <a:endParaRPr lang="en-US" sz="4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MSQoL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689346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Stigma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.41**</a:t>
                      </a:r>
                      <a:endParaRPr lang="en-US" sz="4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.39**</a:t>
                      </a:r>
                      <a:endParaRPr lang="en-US" sz="4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.38**</a:t>
                      </a:r>
                      <a:endParaRPr lang="en-US" sz="4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-.52**</a:t>
                      </a:r>
                      <a:endParaRPr lang="en-US" sz="4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9346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Cognitive Fusion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.55**</a:t>
                      </a:r>
                      <a:endParaRPr lang="en-US" sz="4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.75**</a:t>
                      </a:r>
                      <a:endParaRPr lang="en-US" sz="4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-.61**</a:t>
                      </a:r>
                      <a:endParaRPr lang="en-US" sz="4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9346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Depression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.62**</a:t>
                      </a:r>
                      <a:endParaRPr lang="en-US" sz="4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-.66**</a:t>
                      </a:r>
                      <a:endParaRPr lang="en-US" sz="4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9346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Anxiety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-.68**</a:t>
                      </a:r>
                      <a:endParaRPr lang="en-US" sz="4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88" name="Group 87"/>
          <p:cNvGrpSpPr/>
          <p:nvPr/>
        </p:nvGrpSpPr>
        <p:grpSpPr>
          <a:xfrm>
            <a:off x="14066837" y="22124881"/>
            <a:ext cx="17829214" cy="4756967"/>
            <a:chOff x="13966588" y="16661690"/>
            <a:chExt cx="17829214" cy="4756967"/>
          </a:xfrm>
        </p:grpSpPr>
        <p:sp>
          <p:nvSpPr>
            <p:cNvPr id="89" name="Rectangle 34"/>
            <p:cNvSpPr>
              <a:spLocks noChangeArrowheads="1"/>
            </p:cNvSpPr>
            <p:nvPr/>
          </p:nvSpPr>
          <p:spPr bwMode="auto">
            <a:xfrm>
              <a:off x="13966588" y="16661690"/>
              <a:ext cx="17829214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136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11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101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85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85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387032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85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387032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85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387032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85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387032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85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3200" b="1" u="sng" dirty="0" smtClean="0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Figure 2: The mediating role of cognitive fusion in the relationship between stigma and depression </a:t>
              </a:r>
              <a:endParaRPr lang="en-US" altLang="en-US" sz="3200" b="1" u="sng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  <p:sp>
          <p:nvSpPr>
            <p:cNvPr id="90" name="Rounded Rectangle 89"/>
            <p:cNvSpPr/>
            <p:nvPr/>
          </p:nvSpPr>
          <p:spPr>
            <a:xfrm>
              <a:off x="16965613" y="19315964"/>
              <a:ext cx="2916710" cy="792077"/>
            </a:xfrm>
            <a:prstGeom prst="roundRect">
              <a:avLst/>
            </a:prstGeom>
            <a:solidFill>
              <a:schemeClr val="bg1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5400" dirty="0" smtClean="0">
                  <a:solidFill>
                    <a:schemeClr val="tx1"/>
                  </a:solidFill>
                </a:rPr>
                <a:t>Stigma</a:t>
              </a:r>
              <a:endParaRPr lang="en-US" sz="5400" dirty="0">
                <a:solidFill>
                  <a:schemeClr val="tx1"/>
                </a:solidFill>
              </a:endParaRPr>
            </a:p>
          </p:txBody>
        </p:sp>
        <p:sp>
          <p:nvSpPr>
            <p:cNvPr id="91" name="Rounded Rectangle 90"/>
            <p:cNvSpPr/>
            <p:nvPr/>
          </p:nvSpPr>
          <p:spPr>
            <a:xfrm>
              <a:off x="25322374" y="19315964"/>
              <a:ext cx="2903216" cy="792077"/>
            </a:xfrm>
            <a:prstGeom prst="roundRect">
              <a:avLst/>
            </a:prstGeom>
            <a:solidFill>
              <a:schemeClr val="bg1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dirty="0" smtClean="0">
                  <a:solidFill>
                    <a:schemeClr val="tx1"/>
                  </a:solidFill>
                </a:rPr>
                <a:t>Depression</a:t>
              </a:r>
              <a:endParaRPr lang="en-US" sz="4400" dirty="0">
                <a:solidFill>
                  <a:schemeClr val="tx1"/>
                </a:solidFill>
              </a:endParaRPr>
            </a:p>
          </p:txBody>
        </p:sp>
        <p:sp>
          <p:nvSpPr>
            <p:cNvPr id="92" name="Rounded Rectangle 91"/>
            <p:cNvSpPr/>
            <p:nvPr/>
          </p:nvSpPr>
          <p:spPr>
            <a:xfrm>
              <a:off x="20735926" y="17763388"/>
              <a:ext cx="3381375" cy="1136489"/>
            </a:xfrm>
            <a:prstGeom prst="roundRect">
              <a:avLst/>
            </a:prstGeom>
            <a:solidFill>
              <a:schemeClr val="bg1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dirty="0" smtClean="0">
                  <a:solidFill>
                    <a:schemeClr val="tx1"/>
                  </a:solidFill>
                </a:rPr>
                <a:t>Cognitive Fusion</a:t>
              </a:r>
              <a:endParaRPr lang="en-US" sz="4400" dirty="0">
                <a:solidFill>
                  <a:schemeClr val="tx1"/>
                </a:solidFill>
              </a:endParaRPr>
            </a:p>
          </p:txBody>
        </p:sp>
        <p:cxnSp>
          <p:nvCxnSpPr>
            <p:cNvPr id="93" name="Straight Arrow Connector 92"/>
            <p:cNvCxnSpPr>
              <a:stCxn id="90" idx="0"/>
              <a:endCxn id="92" idx="1"/>
            </p:cNvCxnSpPr>
            <p:nvPr/>
          </p:nvCxnSpPr>
          <p:spPr>
            <a:xfrm flipV="1">
              <a:off x="18423968" y="18331633"/>
              <a:ext cx="2311958" cy="984331"/>
            </a:xfrm>
            <a:prstGeom prst="straightConnector1">
              <a:avLst/>
            </a:prstGeom>
            <a:ln w="25400">
              <a:headEnd type="none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Arrow Connector 93"/>
            <p:cNvCxnSpPr>
              <a:stCxn id="92" idx="3"/>
              <a:endCxn id="91" idx="0"/>
            </p:cNvCxnSpPr>
            <p:nvPr/>
          </p:nvCxnSpPr>
          <p:spPr>
            <a:xfrm>
              <a:off x="24117301" y="18331633"/>
              <a:ext cx="2656681" cy="984331"/>
            </a:xfrm>
            <a:prstGeom prst="straightConnector1">
              <a:avLst/>
            </a:prstGeom>
            <a:ln w="25400">
              <a:headEnd type="none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Arrow Connector 94"/>
            <p:cNvCxnSpPr>
              <a:stCxn id="90" idx="3"/>
              <a:endCxn id="91" idx="1"/>
            </p:cNvCxnSpPr>
            <p:nvPr/>
          </p:nvCxnSpPr>
          <p:spPr>
            <a:xfrm>
              <a:off x="19882323" y="19712003"/>
              <a:ext cx="5440051" cy="0"/>
            </a:xfrm>
            <a:prstGeom prst="straightConnector1">
              <a:avLst/>
            </a:prstGeom>
            <a:ln w="254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6" name="TextBox 95"/>
            <p:cNvSpPr txBox="1"/>
            <p:nvPr/>
          </p:nvSpPr>
          <p:spPr>
            <a:xfrm>
              <a:off x="17694276" y="18062015"/>
              <a:ext cx="290433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a =.49**</a:t>
              </a:r>
              <a:endParaRPr lang="en-US" sz="3200" dirty="0"/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25183704" y="18086288"/>
              <a:ext cx="220424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b = .23**</a:t>
              </a:r>
              <a:endParaRPr lang="en-US" sz="3200" dirty="0"/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20598607" y="19898671"/>
              <a:ext cx="426196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c’ = .11* (c = .22**)</a:t>
              </a:r>
              <a:endParaRPr lang="en-US" sz="3200" dirty="0"/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16295952" y="20833882"/>
              <a:ext cx="136398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The mediated path (a x b) was significant (B = .11, CI = .06 to .18).</a:t>
              </a:r>
              <a:endParaRPr lang="en-US" sz="3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</p:grpSp>
      <p:grpSp>
        <p:nvGrpSpPr>
          <p:cNvPr id="100" name="Group 99"/>
          <p:cNvGrpSpPr/>
          <p:nvPr/>
        </p:nvGrpSpPr>
        <p:grpSpPr>
          <a:xfrm>
            <a:off x="14066837" y="27964379"/>
            <a:ext cx="17526001" cy="5061624"/>
            <a:chOff x="13966588" y="16509431"/>
            <a:chExt cx="17526001" cy="5061624"/>
          </a:xfrm>
        </p:grpSpPr>
        <p:sp>
          <p:nvSpPr>
            <p:cNvPr id="101" name="Rectangle 34"/>
            <p:cNvSpPr>
              <a:spLocks noChangeArrowheads="1"/>
            </p:cNvSpPr>
            <p:nvPr/>
          </p:nvSpPr>
          <p:spPr bwMode="auto">
            <a:xfrm>
              <a:off x="13966588" y="16509431"/>
              <a:ext cx="17526001" cy="10772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136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11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101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85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85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387032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85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387032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85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387032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85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387032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85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1709738" indent="-1709738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3200" b="1" u="sng" dirty="0" smtClean="0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Figure 3: The mediating role of cognitive fusion in the relationship between stigma and MS-related quality of life </a:t>
              </a:r>
              <a:endParaRPr lang="en-US" altLang="en-US" sz="3200" b="1" u="sng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  <p:sp>
          <p:nvSpPr>
            <p:cNvPr id="102" name="Rounded Rectangle 101"/>
            <p:cNvSpPr/>
            <p:nvPr/>
          </p:nvSpPr>
          <p:spPr>
            <a:xfrm>
              <a:off x="16965613" y="19315964"/>
              <a:ext cx="2916710" cy="792077"/>
            </a:xfrm>
            <a:prstGeom prst="roundRect">
              <a:avLst/>
            </a:prstGeom>
            <a:solidFill>
              <a:schemeClr val="bg1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5400" dirty="0" smtClean="0">
                  <a:solidFill>
                    <a:schemeClr val="tx1"/>
                  </a:solidFill>
                </a:rPr>
                <a:t>Stigma</a:t>
              </a:r>
              <a:endParaRPr lang="en-US" sz="5400" dirty="0">
                <a:solidFill>
                  <a:schemeClr val="tx1"/>
                </a:solidFill>
              </a:endParaRPr>
            </a:p>
          </p:txBody>
        </p:sp>
        <p:sp>
          <p:nvSpPr>
            <p:cNvPr id="103" name="Rounded Rectangle 102"/>
            <p:cNvSpPr/>
            <p:nvPr/>
          </p:nvSpPr>
          <p:spPr>
            <a:xfrm>
              <a:off x="25322374" y="19315964"/>
              <a:ext cx="2903216" cy="792077"/>
            </a:xfrm>
            <a:prstGeom prst="roundRect">
              <a:avLst/>
            </a:prstGeom>
            <a:solidFill>
              <a:schemeClr val="bg1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5400" dirty="0" err="1" smtClean="0">
                  <a:solidFill>
                    <a:schemeClr val="tx1"/>
                  </a:solidFill>
                </a:rPr>
                <a:t>MSQoL</a:t>
              </a:r>
              <a:endParaRPr lang="en-US" sz="5400" dirty="0">
                <a:solidFill>
                  <a:schemeClr val="tx1"/>
                </a:solidFill>
              </a:endParaRPr>
            </a:p>
          </p:txBody>
        </p:sp>
        <p:sp>
          <p:nvSpPr>
            <p:cNvPr id="104" name="Rounded Rectangle 103"/>
            <p:cNvSpPr/>
            <p:nvPr/>
          </p:nvSpPr>
          <p:spPr>
            <a:xfrm>
              <a:off x="20735926" y="17763388"/>
              <a:ext cx="3381375" cy="1136489"/>
            </a:xfrm>
            <a:prstGeom prst="roundRect">
              <a:avLst/>
            </a:prstGeom>
            <a:solidFill>
              <a:schemeClr val="bg1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dirty="0" smtClean="0">
                  <a:solidFill>
                    <a:schemeClr val="tx1"/>
                  </a:solidFill>
                </a:rPr>
                <a:t>Cognitive Fusion</a:t>
              </a:r>
              <a:endParaRPr lang="en-US" sz="4400" dirty="0">
                <a:solidFill>
                  <a:schemeClr val="tx1"/>
                </a:solidFill>
              </a:endParaRPr>
            </a:p>
          </p:txBody>
        </p:sp>
        <p:cxnSp>
          <p:nvCxnSpPr>
            <p:cNvPr id="105" name="Straight Arrow Connector 104"/>
            <p:cNvCxnSpPr>
              <a:stCxn id="102" idx="0"/>
              <a:endCxn id="104" idx="1"/>
            </p:cNvCxnSpPr>
            <p:nvPr/>
          </p:nvCxnSpPr>
          <p:spPr>
            <a:xfrm flipV="1">
              <a:off x="18423968" y="18331633"/>
              <a:ext cx="2311958" cy="984331"/>
            </a:xfrm>
            <a:prstGeom prst="straightConnector1">
              <a:avLst/>
            </a:prstGeom>
            <a:ln w="25400">
              <a:headEnd type="none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Arrow Connector 105"/>
            <p:cNvCxnSpPr>
              <a:stCxn id="104" idx="3"/>
              <a:endCxn id="103" idx="0"/>
            </p:cNvCxnSpPr>
            <p:nvPr/>
          </p:nvCxnSpPr>
          <p:spPr>
            <a:xfrm>
              <a:off x="24117301" y="18331633"/>
              <a:ext cx="2656681" cy="984331"/>
            </a:xfrm>
            <a:prstGeom prst="straightConnector1">
              <a:avLst/>
            </a:prstGeom>
            <a:ln w="25400">
              <a:headEnd type="none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Arrow Connector 106"/>
            <p:cNvCxnSpPr>
              <a:stCxn id="102" idx="3"/>
              <a:endCxn id="103" idx="1"/>
            </p:cNvCxnSpPr>
            <p:nvPr/>
          </p:nvCxnSpPr>
          <p:spPr>
            <a:xfrm>
              <a:off x="19882323" y="19712003"/>
              <a:ext cx="5440051" cy="0"/>
            </a:xfrm>
            <a:prstGeom prst="straightConnector1">
              <a:avLst/>
            </a:prstGeom>
            <a:ln w="254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TextBox 107"/>
            <p:cNvSpPr txBox="1"/>
            <p:nvPr/>
          </p:nvSpPr>
          <p:spPr>
            <a:xfrm>
              <a:off x="17694276" y="18062015"/>
              <a:ext cx="290433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a =.50**</a:t>
              </a:r>
              <a:endParaRPr lang="en-US" sz="3200" dirty="0"/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25183704" y="18086288"/>
              <a:ext cx="220424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b = .28**</a:t>
              </a:r>
              <a:endParaRPr lang="en-US" sz="3200" dirty="0"/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20598607" y="19898671"/>
              <a:ext cx="426196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c’ = .23** (c = .37**)</a:t>
              </a:r>
              <a:endParaRPr lang="en-US" sz="3200" dirty="0"/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16287751" y="20986280"/>
              <a:ext cx="136398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The mediated path (a x b) was significant (B = .14, CI = .08 to .21).</a:t>
              </a:r>
              <a:endParaRPr lang="en-US" sz="3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15889701" y="33582401"/>
            <a:ext cx="130222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p&lt;.05, **p&lt;.01</a:t>
            </a:r>
          </a:p>
          <a:p>
            <a:pPr algn="ctr"/>
            <a:r>
              <a:rPr lang="en-US" sz="2400" b="1" dirty="0" smtClean="0"/>
              <a:t>c = total effect; c’ = direct effect, controlling for mediator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2553</TotalTime>
  <Words>906</Words>
  <Application>Microsoft Office PowerPoint</Application>
  <PresentationFormat>Custom</PresentationFormat>
  <Paragraphs>106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 Unicode MS</vt:lpstr>
      <vt:lpstr>ＭＳ Ｐゴシック</vt:lpstr>
      <vt:lpstr>Arial</vt:lpstr>
      <vt:lpstr>Calibri</vt:lpstr>
      <vt:lpstr>Garamond</vt:lpstr>
      <vt:lpstr>Georgia</vt:lpstr>
      <vt:lpstr>Times New Roman</vt:lpstr>
      <vt:lpstr>Wingdings</vt:lpstr>
      <vt:lpstr>Office Theme</vt:lpstr>
      <vt:lpstr>PowerPoint Presentation</vt:lpstr>
    </vt:vector>
  </TitlesOfParts>
  <Company>MCGHI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PSYCH1</dc:creator>
  <cp:lastModifiedBy>katemo7</cp:lastModifiedBy>
  <cp:revision>79</cp:revision>
  <dcterms:created xsi:type="dcterms:W3CDTF">2014-03-20T17:49:07Z</dcterms:created>
  <dcterms:modified xsi:type="dcterms:W3CDTF">2014-06-21T17:13:14Z</dcterms:modified>
</cp:coreProperties>
</file>